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83"/>
  </p:notesMasterIdLst>
  <p:sldIdLst>
    <p:sldId id="256" r:id="rId2"/>
    <p:sldId id="330" r:id="rId3"/>
    <p:sldId id="260" r:id="rId4"/>
    <p:sldId id="259" r:id="rId5"/>
    <p:sldId id="258" r:id="rId6"/>
    <p:sldId id="257" r:id="rId7"/>
    <p:sldId id="261" r:id="rId8"/>
    <p:sldId id="274" r:id="rId9"/>
    <p:sldId id="262" r:id="rId10"/>
    <p:sldId id="263" r:id="rId11"/>
    <p:sldId id="264" r:id="rId12"/>
    <p:sldId id="265" r:id="rId13"/>
    <p:sldId id="275" r:id="rId14"/>
    <p:sldId id="266" r:id="rId15"/>
    <p:sldId id="267" r:id="rId16"/>
    <p:sldId id="268" r:id="rId17"/>
    <p:sldId id="269" r:id="rId18"/>
    <p:sldId id="270" r:id="rId19"/>
    <p:sldId id="276" r:id="rId20"/>
    <p:sldId id="271" r:id="rId21"/>
    <p:sldId id="272" r:id="rId22"/>
    <p:sldId id="273" r:id="rId23"/>
    <p:sldId id="277" r:id="rId24"/>
    <p:sldId id="279" r:id="rId25"/>
    <p:sldId id="278" r:id="rId26"/>
    <p:sldId id="280" r:id="rId27"/>
    <p:sldId id="281" r:id="rId28"/>
    <p:sldId id="282" r:id="rId29"/>
    <p:sldId id="291" r:id="rId30"/>
    <p:sldId id="283" r:id="rId31"/>
    <p:sldId id="284" r:id="rId32"/>
    <p:sldId id="285" r:id="rId33"/>
    <p:sldId id="286" r:id="rId34"/>
    <p:sldId id="287" r:id="rId35"/>
    <p:sldId id="298" r:id="rId36"/>
    <p:sldId id="288" r:id="rId37"/>
    <p:sldId id="289" r:id="rId38"/>
    <p:sldId id="299" r:id="rId39"/>
    <p:sldId id="290" r:id="rId40"/>
    <p:sldId id="292" r:id="rId41"/>
    <p:sldId id="293" r:id="rId42"/>
    <p:sldId id="308" r:id="rId43"/>
    <p:sldId id="294" r:id="rId44"/>
    <p:sldId id="295" r:id="rId45"/>
    <p:sldId id="296" r:id="rId46"/>
    <p:sldId id="309" r:id="rId47"/>
    <p:sldId id="297" r:id="rId48"/>
    <p:sldId id="300" r:id="rId49"/>
    <p:sldId id="301" r:id="rId50"/>
    <p:sldId id="302" r:id="rId51"/>
    <p:sldId id="303" r:id="rId52"/>
    <p:sldId id="310" r:id="rId53"/>
    <p:sldId id="311" r:id="rId54"/>
    <p:sldId id="304" r:id="rId55"/>
    <p:sldId id="305" r:id="rId56"/>
    <p:sldId id="306" r:id="rId57"/>
    <p:sldId id="307" r:id="rId58"/>
    <p:sldId id="312" r:id="rId59"/>
    <p:sldId id="326" r:id="rId60"/>
    <p:sldId id="313" r:id="rId61"/>
    <p:sldId id="314" r:id="rId62"/>
    <p:sldId id="315" r:id="rId63"/>
    <p:sldId id="316" r:id="rId64"/>
    <p:sldId id="317" r:id="rId65"/>
    <p:sldId id="318" r:id="rId66"/>
    <p:sldId id="327" r:id="rId67"/>
    <p:sldId id="328" r:id="rId68"/>
    <p:sldId id="329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33" r:id="rId77"/>
    <p:sldId id="331" r:id="rId78"/>
    <p:sldId id="332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AE368F3-6A14-4B1D-8C76-933F04A60503}">
          <p14:sldIdLst>
            <p14:sldId id="256"/>
            <p14:sldId id="330"/>
            <p14:sldId id="260"/>
          </p14:sldIdLst>
        </p14:section>
        <p14:section name="FlexBox" id="{B5FAADEF-313D-411C-80B6-0746ED225FEA}">
          <p14:sldIdLst>
            <p14:sldId id="259"/>
            <p14:sldId id="258"/>
            <p14:sldId id="257"/>
            <p14:sldId id="261"/>
          </p14:sldIdLst>
        </p14:section>
        <p14:section name="Responsive Web Design(RWD)" id="{D9DA1435-6852-40A1-81FE-26DDA2F01D0E}">
          <p14:sldIdLst>
            <p14:sldId id="274"/>
            <p14:sldId id="262"/>
            <p14:sldId id="263"/>
            <p14:sldId id="264"/>
            <p14:sldId id="265"/>
          </p14:sldIdLst>
        </p14:section>
        <p14:section name="JavaScript 基本語法" id="{B31AF05A-2165-4C4F-8714-A7C1AC935C85}">
          <p14:sldIdLst>
            <p14:sldId id="275"/>
            <p14:sldId id="266"/>
            <p14:sldId id="267"/>
            <p14:sldId id="268"/>
            <p14:sldId id="269"/>
            <p14:sldId id="270"/>
          </p14:sldIdLst>
        </p14:section>
        <p14:section name="HTML DOM" id="{FA7AF5D6-61DE-400A-989F-804543D8682C}">
          <p14:sldIdLst>
            <p14:sldId id="276"/>
            <p14:sldId id="271"/>
            <p14:sldId id="272"/>
            <p14:sldId id="273"/>
            <p14:sldId id="277"/>
            <p14:sldId id="279"/>
            <p14:sldId id="278"/>
            <p14:sldId id="280"/>
            <p14:sldId id="281"/>
            <p14:sldId id="282"/>
          </p14:sldIdLst>
        </p14:section>
        <p14:section name="AJAX 網路連線" id="{66570477-4A40-467D-952E-AA1CD44EBF59}">
          <p14:sldIdLst>
            <p14:sldId id="291"/>
            <p14:sldId id="283"/>
            <p14:sldId id="284"/>
            <p14:sldId id="285"/>
            <p14:sldId id="286"/>
            <p14:sldId id="287"/>
          </p14:sldIdLst>
        </p14:section>
        <p14:section name="Arrow Function" id="{39BACE9A-C70E-4BE3-B7F6-17F8BEA8363D}">
          <p14:sldIdLst>
            <p14:sldId id="298"/>
            <p14:sldId id="288"/>
            <p14:sldId id="289"/>
          </p14:sldIdLst>
        </p14:section>
        <p14:section name=" 解構賦值" id="{FFA7583B-6DCB-4AF3-ADE8-035FDF99EFB5}">
          <p14:sldIdLst>
            <p14:sldId id="299"/>
            <p14:sldId id="290"/>
            <p14:sldId id="292"/>
            <p14:sldId id="293"/>
          </p14:sldIdLst>
        </p14:section>
        <p14:section name="其餘運算符號" id="{F3753838-ECFE-43F8-A030-9F5E4B7A43E3}">
          <p14:sldIdLst>
            <p14:sldId id="308"/>
            <p14:sldId id="294"/>
            <p14:sldId id="295"/>
            <p14:sldId id="296"/>
          </p14:sldIdLst>
        </p14:section>
        <p14:section name="模組基礎 Module" id="{AF399308-AE57-4BCC-97CF-F4449E615B13}">
          <p14:sldIdLst>
            <p14:sldId id="309"/>
            <p14:sldId id="297"/>
            <p14:sldId id="300"/>
            <p14:sldId id="301"/>
            <p14:sldId id="302"/>
            <p14:sldId id="303"/>
            <p14:sldId id="310"/>
          </p14:sldIdLst>
        </p14:section>
        <p14:section name="模組輸出/輸入" id="{8B005CBA-589B-4BFF-A871-FFC697BFCC0A}">
          <p14:sldIdLst>
            <p14:sldId id="311"/>
            <p14:sldId id="304"/>
            <p14:sldId id="305"/>
            <p14:sldId id="306"/>
            <p14:sldId id="307"/>
            <p14:sldId id="312"/>
          </p14:sldIdLst>
        </p14:section>
        <p14:section name="Proxy 代理物件基礎" id="{E64482B9-D939-4F5A-B9F1-6FCDEA9238D7}">
          <p14:sldIdLst>
            <p14:sldId id="326"/>
            <p14:sldId id="313"/>
            <p14:sldId id="314"/>
            <p14:sldId id="315"/>
            <p14:sldId id="316"/>
            <p14:sldId id="317"/>
            <p14:sldId id="318"/>
            <p14:sldId id="327"/>
            <p14:sldId id="328"/>
          </p14:sldIdLst>
        </p14:section>
        <p14:section name="JavaScript 物件的拷貝" id="{FFEE68E4-3587-4BC1-BC2A-DDD48EA0A11A}">
          <p14:sldIdLst>
            <p14:sldId id="329"/>
            <p14:sldId id="319"/>
            <p14:sldId id="320"/>
            <p14:sldId id="321"/>
            <p14:sldId id="322"/>
            <p14:sldId id="323"/>
            <p14:sldId id="324"/>
            <p14:sldId id="325"/>
            <p14:sldId id="333"/>
            <p14:sldId id="331"/>
            <p14:sldId id="332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383" autoAdjust="0"/>
  </p:normalViewPr>
  <p:slideViewPr>
    <p:cSldViewPr snapToGrid="0">
      <p:cViewPr varScale="1">
        <p:scale>
          <a:sx n="64" d="100"/>
          <a:sy n="64" d="100"/>
        </p:scale>
        <p:origin x="48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7EB9B-9D7B-4E81-81C7-47266A3D77B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E55A6-312E-4EB0-9635-BAC64CC303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62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E55A6-312E-4EB0-9635-BAC64CC3039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857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E55A6-312E-4EB0-9635-BAC64CC3039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604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51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93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92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4060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98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806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52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947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13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87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8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543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73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96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2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195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20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BFCC9E-979F-4B52-9F60-360217475554}" type="datetimeFigureOut">
              <a:rPr lang="zh-TW" altLang="en-US" smtClean="0"/>
              <a:t>2024/5/27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084F088-5EB0-4D9B-A5FE-CCDDAECF4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259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bJPFMCiLHM&amp;list=PL-g0fdC5RMbqW54tWQPIVbhyl_Ky6a2VI&amp;index=8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8OejlO7N_vw&amp;list=PL-g0fdC5RMbqW54tWQPIVbhyl_Ky6a2VI&amp;index=2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6X8sDGFGRss&amp;list=PL-g0fdC5RMbqW54tWQPIVbhyl_Ky6a2VI&amp;index=26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GzrWyJkD3b8&amp;list=PL-g0fdC5RMbqW54tWQPIVbhyl_Ky6a2VI&amp;index=2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AMwRSPh2G3U&amp;list=PL-g0fdC5RMbqW54tWQPIVbhyl_Ky6a2VI&amp;index=28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bJPFMCiLHM&amp;list=PL-g0fdC5RMbqW54tWQPIVbhyl_Ky6a2VI&amp;index=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413559-FEE3-359F-5C8F-A750CFE16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 重要基礎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DD0334-B68A-DFDD-FE06-FC787D3F5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75743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zh-TW" altLang="en-US" dirty="0"/>
              <a:t>彭哥讚 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 </a:t>
            </a:r>
            <a:r>
              <a:rPr lang="en-US" altLang="zh-TW" dirty="0">
                <a:hlinkClick r:id="rId2"/>
              </a:rPr>
              <a:t>https://www.youtube.com/watch?v=xbJPFMCiLHM&amp;list=PL-g0fdC5RMbqW54tWQPIVbhyl_Ky6a2VI&amp;index=8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20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多個排</a:t>
            </a:r>
            <a:r>
              <a:rPr lang="en-US" altLang="zh-TW" dirty="0"/>
              <a:t>/</a:t>
            </a:r>
            <a:r>
              <a:rPr lang="zh-TW" altLang="en-US" dirty="0"/>
              <a:t>少量並排</a:t>
            </a:r>
            <a:r>
              <a:rPr lang="en-US" altLang="zh-TW" dirty="0"/>
              <a:t>/</a:t>
            </a:r>
            <a:r>
              <a:rPr lang="zh-TW" altLang="en-US" dirty="0"/>
              <a:t>單一排列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75" y="1732449"/>
            <a:ext cx="5265845" cy="405875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使用 </a:t>
            </a:r>
            <a:r>
              <a:rPr lang="en-US" altLang="zh-TW" sz="2400" dirty="0"/>
              <a:t>flex-wrap</a:t>
            </a:r>
            <a:r>
              <a:rPr lang="zh-TW" altLang="en-US" sz="2400" dirty="0"/>
              <a:t> </a:t>
            </a:r>
            <a:r>
              <a:rPr lang="en-US" altLang="zh-TW" sz="2400" dirty="0"/>
              <a:t>+</a:t>
            </a:r>
            <a:r>
              <a:rPr lang="zh-TW" altLang="en-US" sz="2400" dirty="0"/>
              <a:t> 寬度調整</a:t>
            </a:r>
            <a:endParaRPr lang="en-US" altLang="zh-TW" sz="2400" dirty="0"/>
          </a:p>
          <a:p>
            <a:pPr lvl="1"/>
            <a:r>
              <a:rPr lang="en-US" altLang="zh-TW" sz="2200" dirty="0"/>
              <a:t>Flex-wrap</a:t>
            </a:r>
            <a:r>
              <a:rPr lang="zh-TW" altLang="en-US" sz="2200" dirty="0"/>
              <a:t> 才能使元素有機會往下掉</a:t>
            </a:r>
            <a:endParaRPr lang="en-US" altLang="zh-TW" sz="2200" dirty="0"/>
          </a:p>
          <a:p>
            <a:pPr lvl="1"/>
            <a:r>
              <a:rPr lang="zh-TW" altLang="en-US" sz="2200" dirty="0"/>
              <a:t>右圖兩個 </a:t>
            </a:r>
            <a:r>
              <a:rPr lang="en-US" altLang="zh-TW" sz="2200" dirty="0"/>
              <a:t>90%</a:t>
            </a:r>
            <a:r>
              <a:rPr lang="zh-TW" altLang="en-US" sz="2200" dirty="0"/>
              <a:t> 會超過螢幕寬度，所以就自動變直向排列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E2D4D-D2A0-6FB4-5760-7BBA5A11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651" y="1226828"/>
            <a:ext cx="5265845" cy="51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控制內容是否換行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7A2B83-8433-12BE-9E6A-8CF3E63A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407" y="1594400"/>
            <a:ext cx="6438095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34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寫好兩份，視情況切換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494500" cy="4058751"/>
          </a:xfrm>
        </p:spPr>
        <p:txBody>
          <a:bodyPr/>
          <a:lstStyle/>
          <a:p>
            <a:r>
              <a:rPr lang="zh-TW" altLang="en-US" dirty="0"/>
              <a:t>利用顯示和隱藏決定意</a:t>
            </a:r>
            <a:r>
              <a:rPr lang="en-US" altLang="zh-TW" dirty="0"/>
              <a:t>l</a:t>
            </a:r>
            <a:r>
              <a:rPr lang="zh-TW" altLang="en-US" dirty="0"/>
              <a:t>顯示的版面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0E6DE0-4C13-D7AF-750F-069A9B41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704" y="987200"/>
            <a:ext cx="4914781" cy="57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JavaScript</a:t>
            </a:r>
            <a:r>
              <a:rPr lang="zh-TW" altLang="en-US" sz="5400" dirty="0"/>
              <a:t> </a:t>
            </a:r>
            <a:br>
              <a:rPr lang="en-US" altLang="zh-TW" sz="5400" dirty="0"/>
            </a:br>
            <a:r>
              <a:rPr lang="zh-TW" altLang="en-US" sz="5400" dirty="0"/>
              <a:t>基本語法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惡補拉</a:t>
            </a:r>
            <a:endParaRPr lang="en-US" altLang="zh-TW" sz="24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4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基礎 </a:t>
            </a:r>
            <a:r>
              <a:rPr lang="en-US" altLang="zh-TW" dirty="0"/>
              <a:t>(</a:t>
            </a:r>
            <a:r>
              <a:rPr lang="zh-TW" altLang="en-US" dirty="0"/>
              <a:t>基本上跟</a:t>
            </a:r>
            <a:r>
              <a:rPr lang="en-US" altLang="zh-TW" dirty="0" err="1"/>
              <a:t>c++</a:t>
            </a:r>
            <a:r>
              <a:rPr lang="zh-TW" altLang="en-US" dirty="0"/>
              <a:t>很像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221699"/>
            <a:ext cx="10920939" cy="4569502"/>
          </a:xfrm>
        </p:spPr>
        <p:txBody>
          <a:bodyPr/>
          <a:lstStyle/>
          <a:p>
            <a:r>
              <a:rPr lang="zh-TW" altLang="en-US" dirty="0"/>
              <a:t>變數</a:t>
            </a:r>
            <a:endParaRPr lang="en-US" altLang="zh-TW" dirty="0"/>
          </a:p>
          <a:p>
            <a:pPr lvl="1"/>
            <a:r>
              <a:rPr lang="en-US" altLang="zh-TW" dirty="0"/>
              <a:t>let</a:t>
            </a:r>
            <a:r>
              <a:rPr lang="zh-TW" altLang="en-US" dirty="0"/>
              <a:t> </a:t>
            </a:r>
            <a:r>
              <a:rPr lang="en-US" altLang="zh-TW" dirty="0"/>
              <a:t>name;</a:t>
            </a:r>
          </a:p>
          <a:p>
            <a:r>
              <a:rPr lang="zh-TW" altLang="en-US" dirty="0"/>
              <a:t>常數</a:t>
            </a:r>
            <a:endParaRPr lang="en-US" altLang="zh-TW" dirty="0"/>
          </a:p>
          <a:p>
            <a:pPr lvl="1"/>
            <a:r>
              <a:rPr lang="en-US" altLang="zh-TW" dirty="0"/>
              <a:t>const</a:t>
            </a:r>
            <a:r>
              <a:rPr lang="zh-TW" altLang="en-US" dirty="0"/>
              <a:t> </a:t>
            </a:r>
            <a:r>
              <a:rPr lang="en-US" altLang="zh-TW" dirty="0"/>
              <a:t>x=3;</a:t>
            </a:r>
          </a:p>
          <a:p>
            <a:r>
              <a:rPr lang="zh-TW" altLang="en-US" dirty="0"/>
              <a:t>加減乘除 餘數 布林反運算</a:t>
            </a:r>
            <a:r>
              <a:rPr lang="en-US" altLang="zh-TW" dirty="0"/>
              <a:t>(!)</a:t>
            </a:r>
            <a:r>
              <a:rPr lang="zh-TW" altLang="en-US" dirty="0"/>
              <a:t>  跟</a:t>
            </a:r>
            <a:r>
              <a:rPr lang="en-US" altLang="zh-TW" dirty="0"/>
              <a:t>python</a:t>
            </a:r>
            <a:r>
              <a:rPr lang="zh-TW" altLang="en-US" dirty="0"/>
              <a:t>差不多</a:t>
            </a:r>
            <a:endParaRPr lang="en-US" altLang="zh-TW" dirty="0"/>
          </a:p>
          <a:p>
            <a:r>
              <a:rPr lang="en-US" altLang="zh-TW" dirty="0"/>
              <a:t>+=</a:t>
            </a:r>
            <a:r>
              <a:rPr lang="zh-TW" altLang="en-US" dirty="0"/>
              <a:t>、</a:t>
            </a:r>
            <a:r>
              <a:rPr lang="en-US" altLang="zh-TW" dirty="0"/>
              <a:t>%=</a:t>
            </a:r>
            <a:r>
              <a:rPr lang="zh-TW" altLang="en-US" dirty="0"/>
              <a:t> 、</a:t>
            </a:r>
            <a:r>
              <a:rPr lang="en-US" altLang="zh-TW" dirty="0"/>
              <a:t>++</a:t>
            </a:r>
            <a:r>
              <a:rPr lang="zh-TW" altLang="en-US" dirty="0"/>
              <a:t>、</a:t>
            </a:r>
            <a:r>
              <a:rPr lang="en-US" altLang="zh-TW" dirty="0"/>
              <a:t>--</a:t>
            </a:r>
            <a:r>
              <a:rPr lang="zh-TW" altLang="en-US" dirty="0"/>
              <a:t>那些也可用</a:t>
            </a:r>
            <a:endParaRPr lang="en-US" altLang="zh-TW" dirty="0"/>
          </a:p>
          <a:p>
            <a:r>
              <a:rPr lang="zh-TW" altLang="en-US" dirty="0"/>
              <a:t>等於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==</a:t>
            </a:r>
          </a:p>
          <a:p>
            <a:r>
              <a:rPr lang="en-US" altLang="zh-TW" dirty="0"/>
              <a:t>and:</a:t>
            </a:r>
            <a:r>
              <a:rPr lang="zh-TW" altLang="en-US" dirty="0"/>
              <a:t> </a:t>
            </a:r>
            <a:r>
              <a:rPr lang="en-US" altLang="zh-TW" dirty="0"/>
              <a:t>&amp;&amp;</a:t>
            </a:r>
            <a:r>
              <a:rPr lang="zh-TW" altLang="en-US" dirty="0"/>
              <a:t>、</a:t>
            </a:r>
            <a:r>
              <a:rPr lang="en-US" altLang="zh-TW" dirty="0"/>
              <a:t>or:</a:t>
            </a:r>
            <a:r>
              <a:rPr lang="zh-TW" altLang="en-US" dirty="0"/>
              <a:t> </a:t>
            </a:r>
            <a:r>
              <a:rPr lang="en-US" altLang="zh-TW" dirty="0"/>
              <a:t>||</a:t>
            </a:r>
          </a:p>
          <a:p>
            <a:r>
              <a:rPr lang="zh-TW" altLang="en-US" dirty="0"/>
              <a:t>要求使用者輸入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num=prompt(“</a:t>
            </a:r>
            <a:r>
              <a:rPr lang="zh-TW" altLang="en-US" dirty="0"/>
              <a:t>請輸入一個數字</a:t>
            </a:r>
            <a:r>
              <a:rPr lang="en-US" altLang="zh-TW" dirty="0"/>
              <a:t>”, “</a:t>
            </a:r>
            <a:r>
              <a:rPr lang="zh-TW" altLang="en-US" dirty="0"/>
              <a:t>預設值</a:t>
            </a:r>
            <a:r>
              <a:rPr lang="en-US" altLang="zh-TW" dirty="0"/>
              <a:t>”)</a:t>
            </a:r>
            <a:r>
              <a:rPr lang="zh-TW" altLang="en-US" dirty="0"/>
              <a:t>  </a:t>
            </a:r>
            <a:r>
              <a:rPr lang="en-US" altLang="zh-TW" dirty="0"/>
              <a:t>//</a:t>
            </a:r>
            <a:r>
              <a:rPr lang="zh-TW" altLang="en-US" dirty="0"/>
              <a:t> 「預設值」會出現在輸入框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355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第一種寫法</a:t>
            </a:r>
            <a:endParaRPr lang="en-US" altLang="zh-TW" dirty="0"/>
          </a:p>
          <a:p>
            <a:pPr lvl="1"/>
            <a:r>
              <a:rPr lang="en-US" altLang="zh-TW" dirty="0"/>
              <a:t>function</a:t>
            </a:r>
            <a:r>
              <a:rPr lang="zh-TW" altLang="en-US" dirty="0"/>
              <a:t> </a:t>
            </a:r>
            <a:r>
              <a:rPr lang="en-US" altLang="zh-TW" dirty="0"/>
              <a:t>add(num1, num2){</a:t>
            </a:r>
          </a:p>
          <a:p>
            <a:pPr marL="756000" lvl="2" indent="0">
              <a:buNone/>
            </a:pPr>
            <a:r>
              <a:rPr lang="en-US" altLang="zh-TW" dirty="0"/>
              <a:t>	result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num1+num2;</a:t>
            </a:r>
          </a:p>
          <a:p>
            <a:pPr marL="756000" lvl="2" indent="0">
              <a:buNone/>
            </a:pPr>
            <a:r>
              <a:rPr lang="en-US" altLang="zh-TW" dirty="0"/>
              <a:t>	return</a:t>
            </a:r>
            <a:r>
              <a:rPr lang="zh-TW" altLang="en-US" dirty="0"/>
              <a:t> </a:t>
            </a:r>
            <a:r>
              <a:rPr lang="en-US" altLang="zh-TW" dirty="0"/>
              <a:t>result;</a:t>
            </a:r>
          </a:p>
          <a:p>
            <a:pPr marL="756000" lvl="2" indent="0">
              <a:buNone/>
            </a:pPr>
            <a:r>
              <a:rPr lang="en-US" altLang="zh-TW" dirty="0"/>
              <a:t>}</a:t>
            </a:r>
          </a:p>
          <a:p>
            <a:pPr marL="358650" indent="-285750"/>
            <a:r>
              <a:rPr lang="zh-TW" altLang="en-US" dirty="0"/>
              <a:t>把函數當作變數</a:t>
            </a:r>
            <a:endParaRPr lang="en-US" altLang="zh-TW" dirty="0"/>
          </a:p>
          <a:p>
            <a:pPr lvl="1"/>
            <a:r>
              <a:rPr lang="en-US" altLang="zh-TW" dirty="0"/>
              <a:t>let</a:t>
            </a:r>
            <a:r>
              <a:rPr lang="zh-TW" altLang="en-US" dirty="0"/>
              <a:t> </a:t>
            </a:r>
            <a:r>
              <a:rPr lang="en-US" altLang="zh-TW" dirty="0"/>
              <a:t>add=function(num1, num2){</a:t>
            </a:r>
          </a:p>
          <a:p>
            <a:pPr marL="756000" lvl="2" indent="0">
              <a:buNone/>
            </a:pPr>
            <a:r>
              <a:rPr lang="en-US" altLang="zh-TW" dirty="0"/>
              <a:t>	result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num1+num2;</a:t>
            </a:r>
          </a:p>
          <a:p>
            <a:pPr marL="756000" lvl="2" indent="0">
              <a:buNone/>
            </a:pPr>
            <a:r>
              <a:rPr lang="en-US" altLang="zh-TW" dirty="0"/>
              <a:t>	return</a:t>
            </a:r>
            <a:r>
              <a:rPr lang="zh-TW" altLang="en-US" dirty="0"/>
              <a:t> </a:t>
            </a:r>
            <a:r>
              <a:rPr lang="en-US" altLang="zh-TW" dirty="0"/>
              <a:t>result;</a:t>
            </a:r>
          </a:p>
          <a:p>
            <a:pPr marL="756000" lvl="2" indent="0">
              <a:buNone/>
            </a:pPr>
            <a:r>
              <a:rPr lang="en-US" altLang="zh-TW" dirty="0"/>
              <a:t>}</a:t>
            </a:r>
          </a:p>
          <a:p>
            <a:pPr marL="358650" indent="-285750"/>
            <a:r>
              <a:rPr lang="zh-TW" altLang="en-US" dirty="0"/>
              <a:t>兩種寫法呼叫的方式都一樣</a:t>
            </a:r>
            <a:endParaRPr lang="en-US" altLang="zh-TW" dirty="0"/>
          </a:p>
          <a:p>
            <a:pPr marL="735750" lvl="1" indent="-28575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920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物件 </a:t>
            </a:r>
            <a:r>
              <a:rPr lang="en-US" altLang="zh-TW" dirty="0"/>
              <a:t>Object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用來封裝其他資料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434539" cy="4058751"/>
          </a:xfrm>
        </p:spPr>
        <p:txBody>
          <a:bodyPr/>
          <a:lstStyle/>
          <a:p>
            <a:r>
              <a:rPr lang="zh-TW" altLang="en-US" dirty="0"/>
              <a:t>函式在裡面稱為方法</a:t>
            </a:r>
            <a:endParaRPr lang="en-US" altLang="zh-TW" dirty="0"/>
          </a:p>
          <a:p>
            <a:r>
              <a:rPr lang="zh-TW" altLang="en-US" dirty="0"/>
              <a:t>變數稱為屬性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0B604A5-8210-1088-9311-2F674A2D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10" y="1329910"/>
            <a:ext cx="5321599" cy="48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5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用 </a:t>
            </a:r>
            <a:r>
              <a:rPr lang="en-US" altLang="zh-TW" dirty="0"/>
              <a:t>JSON</a:t>
            </a:r>
            <a:r>
              <a:rPr lang="zh-TW" altLang="en-US" dirty="0"/>
              <a:t> 建立物件的簡單寫法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59982" cy="4058751"/>
          </a:xfrm>
        </p:spPr>
        <p:txBody>
          <a:bodyPr/>
          <a:lstStyle/>
          <a:p>
            <a:r>
              <a:rPr lang="zh-TW" altLang="en-US" dirty="0"/>
              <a:t>這樣寫更快</a:t>
            </a:r>
            <a:r>
              <a:rPr lang="en-US" altLang="zh-TW" dirty="0"/>
              <a:t>~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D3AA48-99BA-AC4F-8E6E-A84D6CCC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912" y="1409952"/>
            <a:ext cx="4891645" cy="48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68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陣列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AA65B4-C9B6-0979-766E-9A387990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7" y="1066800"/>
            <a:ext cx="5633469" cy="24373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151AD1-373B-FB93-4747-9851E461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13" y="3742020"/>
            <a:ext cx="4066667" cy="28666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6A98261-ED46-DA18-06E5-F9A60DA25355}"/>
              </a:ext>
            </a:extLst>
          </p:cNvPr>
          <p:cNvSpPr txBox="1"/>
          <p:nvPr/>
        </p:nvSpPr>
        <p:spPr>
          <a:xfrm>
            <a:off x="2164828" y="2983043"/>
            <a:ext cx="192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傾向使用這個</a:t>
            </a:r>
          </a:p>
        </p:txBody>
      </p:sp>
    </p:spTree>
    <p:extLst>
      <p:ext uri="{BB962C8B-B14F-4D97-AF65-F5344CB8AC3E}">
        <p14:creationId xmlns:p14="http://schemas.microsoft.com/office/powerpoint/2010/main" val="262593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HTML DOM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dirty="0"/>
              <a:t>根據 </a:t>
            </a:r>
            <a:r>
              <a:rPr lang="en-US" altLang="zh-TW" sz="2400" dirty="0"/>
              <a:t>HTML</a:t>
            </a:r>
            <a:r>
              <a:rPr lang="zh-TW" altLang="en-US" sz="2400" dirty="0"/>
              <a:t> 標籤，建立的物件結構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1600" dirty="0">
                <a:hlinkClick r:id="rId2"/>
              </a:rPr>
              <a:t>https://www.youtube.com/watch?v=8OejlO7N_vw&amp;list=PL-g0fdC5RMbqW54tWQPIVbhyl_Ky6a2VI&amp;index=22</a:t>
            </a:r>
            <a:endParaRPr lang="en-US" altLang="zh-TW" sz="1600" dirty="0"/>
          </a:p>
          <a:p>
            <a:endParaRPr lang="en-US" altLang="zh-TW" sz="24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8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566D1-104D-638B-3C3C-8BAD7193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E5A0DF-4F85-DDDA-DEBD-C0A6F5810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71749"/>
            <a:ext cx="10353762" cy="49290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000" dirty="0" err="1"/>
              <a:t>FlexBox</a:t>
            </a:r>
            <a:r>
              <a:rPr lang="zh-TW" altLang="en-US" sz="2000" dirty="0"/>
              <a:t> </a:t>
            </a:r>
            <a:r>
              <a:rPr lang="en-US" altLang="zh-TW" sz="2000" dirty="0"/>
              <a:t>(p</a:t>
            </a:r>
            <a:r>
              <a:rPr lang="en-US" altLang="zh-TW" dirty="0"/>
              <a:t>.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r>
              <a:rPr lang="en-US" altLang="zh-TW" sz="2000" dirty="0"/>
              <a:t>)</a:t>
            </a:r>
          </a:p>
          <a:p>
            <a:r>
              <a:rPr lang="en-US" altLang="zh-TW" sz="2000" dirty="0"/>
              <a:t>Responsive Web Design(RWD)</a:t>
            </a:r>
            <a:r>
              <a:rPr lang="zh-TW" altLang="en-US" dirty="0"/>
              <a:t>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8)</a:t>
            </a:r>
            <a:endParaRPr lang="en-US" altLang="zh-TW" sz="2000" dirty="0"/>
          </a:p>
          <a:p>
            <a:r>
              <a:rPr lang="en-US" altLang="zh-TW" dirty="0"/>
              <a:t>JavaScript </a:t>
            </a:r>
            <a:r>
              <a:rPr lang="zh-TW" altLang="en-US" dirty="0"/>
              <a:t>基本語法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13)</a:t>
            </a:r>
            <a:endParaRPr lang="en-US" altLang="zh-TW" sz="2000" dirty="0"/>
          </a:p>
          <a:p>
            <a:r>
              <a:rPr lang="en-US" altLang="zh-TW" dirty="0"/>
              <a:t>HTML DOM</a:t>
            </a:r>
            <a:r>
              <a:rPr lang="zh-TW" altLang="en-US" dirty="0"/>
              <a:t>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19)</a:t>
            </a:r>
          </a:p>
          <a:p>
            <a:r>
              <a:rPr lang="en-US" altLang="zh-TW" sz="2000" dirty="0"/>
              <a:t>AJAX</a:t>
            </a:r>
            <a:r>
              <a:rPr lang="zh-TW" altLang="en-US" sz="2000" dirty="0"/>
              <a:t> 網路連線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29)</a:t>
            </a:r>
          </a:p>
          <a:p>
            <a:r>
              <a:rPr lang="en-US" altLang="zh-TW" sz="2000" dirty="0"/>
              <a:t>Arrow Function</a:t>
            </a:r>
            <a:r>
              <a:rPr lang="zh-TW" altLang="en-US" sz="2000" dirty="0"/>
              <a:t>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35)</a:t>
            </a:r>
          </a:p>
          <a:p>
            <a:r>
              <a:rPr lang="zh-TW" altLang="en-US" dirty="0"/>
              <a:t> 解構賦值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38)</a:t>
            </a:r>
          </a:p>
          <a:p>
            <a:r>
              <a:rPr lang="zh-TW" altLang="en-US" sz="2000" dirty="0"/>
              <a:t>其餘運算符號 </a:t>
            </a:r>
            <a:r>
              <a:rPr lang="en-US" altLang="zh-TW" sz="2000" dirty="0"/>
              <a:t>Rest</a:t>
            </a:r>
            <a:r>
              <a:rPr lang="zh-TW" altLang="en-US" sz="2000" dirty="0"/>
              <a:t> </a:t>
            </a:r>
            <a:r>
              <a:rPr lang="en-US" altLang="zh-TW" sz="2000" dirty="0"/>
              <a:t>Operator</a:t>
            </a:r>
            <a:r>
              <a:rPr lang="zh-TW" altLang="en-US" sz="2000" dirty="0"/>
              <a:t> </a:t>
            </a:r>
            <a:r>
              <a:rPr lang="en-US" altLang="zh-TW" sz="2000" dirty="0"/>
              <a:t>(p.</a:t>
            </a:r>
            <a:r>
              <a:rPr lang="zh-TW" altLang="en-US" sz="2000" dirty="0"/>
              <a:t> </a:t>
            </a:r>
            <a:r>
              <a:rPr lang="en-US" altLang="zh-TW" sz="2000" dirty="0"/>
              <a:t>42)</a:t>
            </a:r>
          </a:p>
          <a:p>
            <a:r>
              <a:rPr lang="zh-TW" altLang="en-US" sz="2000" dirty="0"/>
              <a:t>模組基礎 </a:t>
            </a:r>
            <a:r>
              <a:rPr lang="en-US" altLang="zh-TW" sz="2000" dirty="0"/>
              <a:t>Module</a:t>
            </a:r>
            <a:r>
              <a:rPr lang="zh-TW" altLang="en-US" dirty="0"/>
              <a:t>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46)</a:t>
            </a:r>
          </a:p>
          <a:p>
            <a:r>
              <a:rPr lang="zh-TW" altLang="en-US" dirty="0"/>
              <a:t>模組輸出</a:t>
            </a:r>
            <a:r>
              <a:rPr lang="en-US" altLang="zh-TW" dirty="0"/>
              <a:t>/</a:t>
            </a:r>
            <a:r>
              <a:rPr lang="zh-TW" altLang="en-US" dirty="0"/>
              <a:t>輸入</a:t>
            </a:r>
            <a:r>
              <a:rPr lang="en-US" altLang="zh-TW" dirty="0"/>
              <a:t>(export/import)</a:t>
            </a:r>
            <a:r>
              <a:rPr lang="zh-TW" altLang="en-US" dirty="0"/>
              <a:t>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53)</a:t>
            </a:r>
          </a:p>
          <a:p>
            <a:r>
              <a:rPr lang="en-US" altLang="zh-TW" sz="2000" dirty="0"/>
              <a:t>Proxy </a:t>
            </a:r>
            <a:r>
              <a:rPr lang="zh-TW" altLang="en-US" sz="2000" dirty="0"/>
              <a:t>代理物件基礎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59)</a:t>
            </a:r>
          </a:p>
          <a:p>
            <a:r>
              <a:rPr lang="en-US" altLang="zh-TW" dirty="0"/>
              <a:t>JavaScript </a:t>
            </a:r>
            <a:r>
              <a:rPr lang="zh-TW" altLang="en-US" dirty="0"/>
              <a:t>物件的拷貝 </a:t>
            </a:r>
            <a:r>
              <a:rPr lang="en-US" altLang="zh-TW" dirty="0"/>
              <a:t>(p.</a:t>
            </a:r>
            <a:r>
              <a:rPr lang="zh-TW" altLang="en-US" dirty="0"/>
              <a:t> </a:t>
            </a:r>
            <a:r>
              <a:rPr lang="en-US" altLang="zh-TW" dirty="0"/>
              <a:t>68)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140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0964D-82FC-897C-840F-6D0DE81A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527056"/>
            <a:ext cx="6587538" cy="30123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1C63FA-E3CF-A7C7-BF6B-ED1A561E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20" y="1527056"/>
            <a:ext cx="3096724" cy="465638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C85381D-DB3C-6410-FA91-E604F3AE7900}"/>
              </a:ext>
            </a:extLst>
          </p:cNvPr>
          <p:cNvSpPr txBox="1"/>
          <p:nvPr/>
        </p:nvSpPr>
        <p:spPr>
          <a:xfrm>
            <a:off x="965017" y="5146278"/>
            <a:ext cx="670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例如</a:t>
            </a:r>
            <a:r>
              <a:rPr lang="en-US" altLang="zh-TW" dirty="0">
                <a:solidFill>
                  <a:srgbClr val="FF0000"/>
                </a:solidFill>
              </a:rPr>
              <a:t>&lt;div&gt;</a:t>
            </a:r>
            <a:r>
              <a:rPr lang="zh-TW" altLang="en-US" dirty="0">
                <a:solidFill>
                  <a:srgbClr val="FF0000"/>
                </a:solidFill>
              </a:rPr>
              <a:t>標籤在</a:t>
            </a:r>
            <a:r>
              <a:rPr lang="en-US" altLang="zh-TW" dirty="0" err="1">
                <a:solidFill>
                  <a:srgbClr val="FF0000"/>
                </a:solidFill>
              </a:rPr>
              <a:t>javascript</a:t>
            </a:r>
            <a:r>
              <a:rPr lang="zh-TW" altLang="en-US" dirty="0">
                <a:solidFill>
                  <a:srgbClr val="FF0000"/>
                </a:solidFill>
              </a:rPr>
              <a:t>終究會有對應的 </a:t>
            </a:r>
            <a:r>
              <a:rPr lang="en-US" altLang="zh-TW" dirty="0">
                <a:solidFill>
                  <a:srgbClr val="FF0000"/>
                </a:solidFill>
              </a:rPr>
              <a:t>div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HTML Element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1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1A817D-89AD-E912-2266-C9EE7DD7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4" y="1333762"/>
            <a:ext cx="10828571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瀏覽器內建的 </a:t>
            </a:r>
            <a:r>
              <a:rPr lang="en-US" altLang="zh-TW" dirty="0"/>
              <a:t>window</a:t>
            </a:r>
            <a:r>
              <a:rPr lang="zh-TW" altLang="en-US" dirty="0"/>
              <a:t> 物件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359567-6478-8825-A747-6930530EC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09" y="2932918"/>
            <a:ext cx="4312989" cy="35952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12491BD-258A-0899-3349-DCDE1233FA84}"/>
              </a:ext>
            </a:extLst>
          </p:cNvPr>
          <p:cNvSpPr txBox="1"/>
          <p:nvPr/>
        </p:nvSpPr>
        <p:spPr>
          <a:xfrm>
            <a:off x="756397" y="1551482"/>
            <a:ext cx="4100415" cy="113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操作 </a:t>
            </a:r>
            <a:r>
              <a:rPr lang="en-US" altLang="zh-TW" sz="2400" dirty="0"/>
              <a:t>window</a:t>
            </a:r>
            <a:r>
              <a:rPr lang="zh-TW" altLang="en-US" sz="2400" dirty="0"/>
              <a:t> 物件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-</a:t>
            </a:r>
            <a:r>
              <a:rPr lang="zh-TW" altLang="en-US" sz="2400" dirty="0"/>
              <a:t> 是</a:t>
            </a:r>
            <a:r>
              <a:rPr lang="en-US" altLang="zh-TW" sz="2400" dirty="0"/>
              <a:t>HTML DOM</a:t>
            </a:r>
            <a:r>
              <a:rPr lang="zh-TW" altLang="en-US" sz="2400" dirty="0"/>
              <a:t>的入口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6743D4-7943-8AEE-229A-2457BA11F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08" y="3427069"/>
            <a:ext cx="4847619" cy="235238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D0476B8-6607-1109-F83F-C4A4B89A12C5}"/>
              </a:ext>
            </a:extLst>
          </p:cNvPr>
          <p:cNvSpPr txBox="1"/>
          <p:nvPr/>
        </p:nvSpPr>
        <p:spPr>
          <a:xfrm>
            <a:off x="6455157" y="1739103"/>
            <a:ext cx="4100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操作 </a:t>
            </a:r>
            <a:r>
              <a:rPr lang="en-US" altLang="zh-TW" sz="2400" dirty="0"/>
              <a:t>screen</a:t>
            </a:r>
            <a:r>
              <a:rPr lang="zh-TW" altLang="en-US" sz="2400" dirty="0"/>
              <a:t> 物件</a:t>
            </a:r>
            <a:endParaRPr lang="en-US" altLang="zh-TW" sz="2400" dirty="0"/>
          </a:p>
          <a:p>
            <a:r>
              <a:rPr lang="en-US" altLang="zh-TW" sz="2400" dirty="0"/>
              <a:t>	-</a:t>
            </a:r>
            <a:r>
              <a:rPr lang="zh-TW" altLang="en-US" sz="2400" dirty="0"/>
              <a:t> 紀錄使用者</a:t>
            </a:r>
            <a:r>
              <a:rPr lang="zh-TW" altLang="en-US" sz="2400" dirty="0">
                <a:solidFill>
                  <a:srgbClr val="FF0000"/>
                </a:solidFill>
              </a:rPr>
              <a:t>螢幕資訊</a:t>
            </a:r>
          </a:p>
        </p:txBody>
      </p:sp>
    </p:spTree>
    <p:extLst>
      <p:ext uri="{BB962C8B-B14F-4D97-AF65-F5344CB8AC3E}">
        <p14:creationId xmlns:p14="http://schemas.microsoft.com/office/powerpoint/2010/main" val="2238840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瀏覽器內建的 </a:t>
            </a:r>
            <a:r>
              <a:rPr lang="en-US" altLang="zh-TW" dirty="0"/>
              <a:t>window</a:t>
            </a:r>
            <a:r>
              <a:rPr lang="zh-TW" altLang="en-US" dirty="0"/>
              <a:t> 物件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E50285-C1A7-6175-C357-CED1A4A0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65" y="1736833"/>
            <a:ext cx="5739334" cy="41617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42E82A-C025-7358-27BA-9ADBE445A1CC}"/>
              </a:ext>
            </a:extLst>
          </p:cNvPr>
          <p:cNvSpPr txBox="1"/>
          <p:nvPr/>
        </p:nvSpPr>
        <p:spPr>
          <a:xfrm>
            <a:off x="7167142" y="2298964"/>
            <a:ext cx="4100415" cy="168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操作 </a:t>
            </a:r>
            <a:r>
              <a:rPr lang="en-US" altLang="zh-TW" sz="2400" dirty="0"/>
              <a:t>document</a:t>
            </a:r>
            <a:r>
              <a:rPr lang="zh-TW" altLang="en-US" sz="2400" dirty="0"/>
              <a:t> 物件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-</a:t>
            </a:r>
            <a:r>
              <a:rPr lang="zh-TW" altLang="en-US" sz="2400" dirty="0"/>
              <a:t> 代表</a:t>
            </a:r>
            <a:r>
              <a:rPr lang="zh-TW" altLang="en-US" sz="2400" dirty="0">
                <a:solidFill>
                  <a:srgbClr val="FF0000"/>
                </a:solidFill>
              </a:rPr>
              <a:t>網頁主畫面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53ABC9-FAA7-849C-3E95-CA0263E8B943}"/>
              </a:ext>
            </a:extLst>
          </p:cNvPr>
          <p:cNvSpPr txBox="1"/>
          <p:nvPr/>
        </p:nvSpPr>
        <p:spPr>
          <a:xfrm>
            <a:off x="3354644" y="4287660"/>
            <a:ext cx="410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就是我們用的 </a:t>
            </a:r>
            <a:r>
              <a:rPr lang="en-US" altLang="zh-TW" sz="2400" dirty="0">
                <a:solidFill>
                  <a:srgbClr val="FF0000"/>
                </a:solidFill>
              </a:rPr>
              <a:t>&lt;body&gt;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681FE8-F1E5-C8E3-38A4-F76CB61A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249" y="3817731"/>
            <a:ext cx="4785428" cy="27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取得標籤物件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943B9C-DA01-A43C-9AC4-CDCBE735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458" y="4812391"/>
            <a:ext cx="4671885" cy="1084289"/>
          </a:xfrm>
        </p:spPr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id</a:t>
            </a:r>
            <a:r>
              <a:rPr lang="zh-TW" altLang="en-US" dirty="0"/>
              <a:t> 屬性建立連結</a:t>
            </a:r>
            <a:endParaRPr lang="en-US" altLang="zh-TW" dirty="0"/>
          </a:p>
          <a:p>
            <a:r>
              <a:rPr lang="en-US" altLang="zh-TW" dirty="0" err="1"/>
              <a:t>document.querySelector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8F4F2A-1D2B-1C55-E7F2-6A270F99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5" y="1343239"/>
            <a:ext cx="5973241" cy="32332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C003DC-15F1-23EC-744C-19EAB935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44" y="941436"/>
            <a:ext cx="5579247" cy="56956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7D4A84-63B1-4576-14C5-B2FCE8F3AA70}"/>
              </a:ext>
            </a:extLst>
          </p:cNvPr>
          <p:cNvSpPr txBox="1"/>
          <p:nvPr/>
        </p:nvSpPr>
        <p:spPr>
          <a:xfrm>
            <a:off x="9893508" y="5896680"/>
            <a:ext cx="177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藍色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html</a:t>
            </a:r>
            <a:r>
              <a:rPr lang="zh-TW" altLang="en-US" dirty="0">
                <a:solidFill>
                  <a:srgbClr val="FF0000"/>
                </a:solidFill>
              </a:rPr>
              <a:t>屬性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黃色 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CSS</a:t>
            </a:r>
            <a:r>
              <a:rPr lang="zh-TW" altLang="en-US" dirty="0">
                <a:solidFill>
                  <a:srgbClr val="FF0000"/>
                </a:solidFill>
              </a:rPr>
              <a:t> 屬性</a:t>
            </a:r>
          </a:p>
        </p:txBody>
      </p:sp>
    </p:spTree>
    <p:extLst>
      <p:ext uri="{BB962C8B-B14F-4D97-AF65-F5344CB8AC3E}">
        <p14:creationId xmlns:p14="http://schemas.microsoft.com/office/powerpoint/2010/main" val="513373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使用者點擊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8C6497BE-7527-57C8-9268-690F6146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111" y="1732449"/>
            <a:ext cx="3817446" cy="405875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85FFA5-C8C9-463E-6185-1FB58304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09" y="1047860"/>
            <a:ext cx="6830474" cy="54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事件種類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0131" y="1244185"/>
            <a:ext cx="3847426" cy="4547016"/>
          </a:xfrm>
        </p:spPr>
        <p:txBody>
          <a:bodyPr>
            <a:normAutofit/>
          </a:bodyPr>
          <a:lstStyle/>
          <a:p>
            <a:pPr marL="358650" indent="-285750"/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2285FC-B562-27CF-2930-4943D436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07" y="1066800"/>
            <a:ext cx="5419048" cy="5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7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註冊事件處理函式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695" y="5812577"/>
            <a:ext cx="4497049" cy="1045423"/>
          </a:xfrm>
        </p:spPr>
        <p:txBody>
          <a:bodyPr>
            <a:normAutofit/>
          </a:bodyPr>
          <a:lstStyle/>
          <a:p>
            <a:pPr marL="358650" indent="-285750"/>
            <a:r>
              <a:rPr lang="zh-TW" altLang="en-US" dirty="0"/>
              <a:t>在某標籤上，將函式與事件作對應</a:t>
            </a:r>
            <a:endParaRPr lang="en-US" altLang="zh-TW" dirty="0"/>
          </a:p>
          <a:p>
            <a:pPr marL="358650" indent="-285750"/>
            <a:r>
              <a:rPr lang="en-US" altLang="zh-TW" dirty="0"/>
              <a:t>this</a:t>
            </a:r>
            <a:r>
              <a:rPr lang="zh-TW" altLang="en-US" dirty="0"/>
              <a:t> 代表觸發事件的標籤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1D2104-250A-1D0A-12F8-F42AC503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76" y="1952516"/>
            <a:ext cx="4843405" cy="3838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31E4DE-CD56-36C6-DEB3-9D5FC1C6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95" y="2012290"/>
            <a:ext cx="6389529" cy="3601525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328DBD-0A10-51FD-8447-514D0D311DDC}"/>
              </a:ext>
            </a:extLst>
          </p:cNvPr>
          <p:cNvSpPr txBox="1">
            <a:spLocks/>
          </p:cNvSpPr>
          <p:nvPr/>
        </p:nvSpPr>
        <p:spPr>
          <a:xfrm>
            <a:off x="8601528" y="2383577"/>
            <a:ext cx="4497049" cy="10454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58650" indent="-285750"/>
            <a:r>
              <a:rPr lang="zh-TW" altLang="en-US" dirty="0">
                <a:solidFill>
                  <a:srgbClr val="FF0000"/>
                </a:solidFill>
              </a:rPr>
              <a:t>這裡的 </a:t>
            </a:r>
            <a:r>
              <a:rPr lang="en-US" altLang="zh-TW" dirty="0">
                <a:solidFill>
                  <a:srgbClr val="FF0000"/>
                </a:solidFill>
              </a:rPr>
              <a:t>this</a:t>
            </a:r>
            <a:r>
              <a:rPr lang="zh-TW" altLang="en-US" dirty="0">
                <a:solidFill>
                  <a:srgbClr val="FF0000"/>
                </a:solidFill>
              </a:rPr>
              <a:t> 表示 </a:t>
            </a:r>
            <a:r>
              <a:rPr lang="en-US" altLang="zh-TW" dirty="0">
                <a:solidFill>
                  <a:srgbClr val="FF0000"/>
                </a:solidFill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8685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事件處理</a:t>
            </a:r>
            <a:r>
              <a:rPr lang="en-US" altLang="zh-TW" dirty="0"/>
              <a:t>-</a:t>
            </a:r>
            <a:r>
              <a:rPr lang="zh-TW" altLang="en-US" dirty="0"/>
              <a:t>多個事件搭配使用範例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7F72E5-39EE-AEA5-10BD-A5E25A407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07" y="1011836"/>
            <a:ext cx="5430040" cy="54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1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AJAX</a:t>
            </a:r>
            <a:r>
              <a:rPr lang="zh-TW" altLang="en-US" sz="5400" dirty="0"/>
              <a:t> 網路連線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1600" dirty="0">
                <a:hlinkClick r:id="rId2"/>
              </a:rPr>
              <a:t>https://www.youtube.com/watch?v=6X8sDGFGRss&amp;list=PL-g0fdC5RMbqW54tWQPIVbhyl_Ky6a2VI&amp;index=26</a:t>
            </a:r>
            <a:endParaRPr lang="en-US" altLang="zh-TW" sz="1600" dirty="0"/>
          </a:p>
          <a:p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8A0AA-E1A3-9AF1-9BD0-144D2386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基礎提醒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22E56C-E861-E9C5-3544-156808BA0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1595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只有 </a:t>
            </a:r>
            <a:r>
              <a:rPr lang="en-US" altLang="zh-TW" dirty="0"/>
              <a:t>block</a:t>
            </a:r>
            <a:r>
              <a:rPr lang="zh-TW" altLang="en-US" dirty="0"/>
              <a:t> 類型元件</a:t>
            </a:r>
            <a:r>
              <a:rPr lang="en-US" altLang="zh-TW" dirty="0"/>
              <a:t>(</a:t>
            </a:r>
            <a:r>
              <a:rPr lang="zh-TW" altLang="en-US" dirty="0"/>
              <a:t>會自動換行的那種</a:t>
            </a:r>
            <a:r>
              <a:rPr lang="en-US" altLang="zh-TW" dirty="0"/>
              <a:t>)</a:t>
            </a:r>
            <a:r>
              <a:rPr lang="zh-TW" altLang="en-US" dirty="0"/>
              <a:t>可以設定長、寬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&lt;div&gt;</a:t>
            </a:r>
            <a:r>
              <a:rPr lang="zh-TW" altLang="en-US" dirty="0"/>
              <a:t> 可以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&lt;span&gt;</a:t>
            </a:r>
            <a:r>
              <a:rPr lang="zh-TW" altLang="en-US" dirty="0"/>
              <a:t> 不行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&lt;div&gt;</a:t>
            </a:r>
            <a:r>
              <a:rPr lang="zh-TW" altLang="en-US" dirty="0"/>
              <a:t> 基本上是切版的重要工具，很多設定都是在此標籤上做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容器</a:t>
            </a:r>
            <a:r>
              <a:rPr lang="en-US" altLang="zh-TW" dirty="0"/>
              <a:t>:</a:t>
            </a:r>
            <a:r>
              <a:rPr lang="zh-TW" altLang="en-US" dirty="0"/>
              <a:t> 父元素；項目</a:t>
            </a:r>
            <a:r>
              <a:rPr lang="en-US" altLang="zh-TW" dirty="0"/>
              <a:t>:</a:t>
            </a:r>
            <a:r>
              <a:rPr lang="zh-TW" altLang="en-US" dirty="0"/>
              <a:t> 子元素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子元素的長寬預設基本都是隨父元素變化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&lt;script&gt;</a:t>
            </a:r>
            <a:r>
              <a:rPr lang="zh-TW" altLang="en-US" dirty="0"/>
              <a:t> 標籤通常寫在 </a:t>
            </a:r>
            <a:r>
              <a:rPr lang="en-US" altLang="zh-TW" dirty="0"/>
              <a:t>&lt;body&gt;</a:t>
            </a:r>
            <a:r>
              <a:rPr lang="zh-TW" altLang="en-US" dirty="0"/>
              <a:t> 的最下面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Javascript</a:t>
            </a:r>
            <a:r>
              <a:rPr lang="zh-TW" altLang="en-US" dirty="0"/>
              <a:t> 的空值有 </a:t>
            </a:r>
            <a:r>
              <a:rPr lang="en-US" altLang="zh-TW" dirty="0"/>
              <a:t>undefined(</a:t>
            </a:r>
            <a:r>
              <a:rPr lang="zh-TW" altLang="en-US" dirty="0"/>
              <a:t>真</a:t>
            </a:r>
            <a:r>
              <a:rPr lang="en-US" altLang="zh-TW" dirty="0"/>
              <a:t>.</a:t>
            </a:r>
            <a:r>
              <a:rPr lang="zh-TW" altLang="en-US" dirty="0"/>
              <a:t>空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null(</a:t>
            </a:r>
            <a:r>
              <a:rPr lang="zh-TW" altLang="en-US" dirty="0"/>
              <a:t>有個東西是空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329F73-449F-58EE-7844-04374CBC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666" y="34345"/>
            <a:ext cx="4752872" cy="15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54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網址組成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F53CE0-D769-576F-2AEA-A6B90B5E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68" y="1524432"/>
            <a:ext cx="4352381" cy="6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1023DD-3AA7-2DCE-218A-5690A79F7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09" y="2877176"/>
            <a:ext cx="5133333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1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前後端互動基礎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209" y="1783829"/>
            <a:ext cx="3967347" cy="4007371"/>
          </a:xfrm>
        </p:spPr>
        <p:txBody>
          <a:bodyPr>
            <a:normAutofit/>
          </a:bodyPr>
          <a:lstStyle/>
          <a:p>
            <a:pPr marL="358650" indent="-285750">
              <a:lnSpc>
                <a:spcPct val="150000"/>
              </a:lnSpc>
            </a:pPr>
            <a:r>
              <a:rPr lang="zh-TW" altLang="en-US" dirty="0"/>
              <a:t>用 </a:t>
            </a:r>
            <a:r>
              <a:rPr lang="en-US" altLang="zh-TW" dirty="0" err="1"/>
              <a:t>javascript</a:t>
            </a:r>
            <a:r>
              <a:rPr lang="zh-TW" altLang="en-US" dirty="0"/>
              <a:t> 網頁前端的 </a:t>
            </a:r>
            <a:r>
              <a:rPr lang="en-US" altLang="zh-TW" dirty="0"/>
              <a:t>AJAX/XHR</a:t>
            </a:r>
            <a:r>
              <a:rPr lang="zh-TW" altLang="en-US" dirty="0"/>
              <a:t> 技術作網址連線、取資料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C3C221-1613-929F-F881-3FBCA5A0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65" y="1591360"/>
            <a:ext cx="6646958" cy="36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3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656322F-3DAA-E283-9239-0E16186D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5" y="1486143"/>
            <a:ext cx="10876190" cy="3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09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altLang="zh-TW" dirty="0"/>
              <a:t>fetch</a:t>
            </a:r>
            <a:r>
              <a:rPr lang="zh-TW" altLang="en-US" dirty="0"/>
              <a:t> 函式 </a:t>
            </a:r>
            <a:r>
              <a:rPr lang="en-US" altLang="zh-TW" dirty="0"/>
              <a:t>(</a:t>
            </a:r>
            <a:r>
              <a:rPr lang="en-US" altLang="zh-TW" dirty="0" err="1"/>
              <a:t>javascript</a:t>
            </a:r>
            <a:r>
              <a:rPr lang="zh-TW" altLang="en-US" dirty="0"/>
              <a:t>內建的連線用函式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66B9C5-B2FB-E90C-B61C-446B2B26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5" y="2634658"/>
            <a:ext cx="5037628" cy="2049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911ECF-1A3E-64C7-A6E9-B8D69415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989351"/>
            <a:ext cx="5037628" cy="561281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5D0804-6B01-0FA6-1A2E-9423824F34D9}"/>
              </a:ext>
            </a:extLst>
          </p:cNvPr>
          <p:cNvSpPr txBox="1"/>
          <p:nvPr/>
        </p:nvSpPr>
        <p:spPr>
          <a:xfrm>
            <a:off x="9016583" y="2449992"/>
            <a:ext cx="231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Promise</a:t>
            </a:r>
            <a:r>
              <a:rPr lang="zh-TW" altLang="en-US" dirty="0">
                <a:solidFill>
                  <a:srgbClr val="FF0000"/>
                </a:solidFill>
              </a:rPr>
              <a:t>觀念</a:t>
            </a:r>
          </a:p>
        </p:txBody>
      </p:sp>
    </p:spTree>
    <p:extLst>
      <p:ext uri="{BB962C8B-B14F-4D97-AF65-F5344CB8AC3E}">
        <p14:creationId xmlns:p14="http://schemas.microsoft.com/office/powerpoint/2010/main" val="3534880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4FD9EB-8F25-FA9D-FF27-D52CF867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7" y="1375508"/>
            <a:ext cx="12016396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Arrow Function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1600" dirty="0">
                <a:hlinkClick r:id="rId2"/>
              </a:rPr>
              <a:t>https://www.youtube.com/watch?v=GzrWyJkD3b8&amp;list=PL-g0fdC5RMbqW54tWQPIVbhyl_Ky6a2VI&amp;index=27</a:t>
            </a:r>
            <a:endParaRPr lang="en-US" altLang="zh-TW" sz="1600" dirty="0"/>
          </a:p>
          <a:p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6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986FA01-528B-2B81-C862-C9770B4F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" y="133762"/>
            <a:ext cx="10228571" cy="65904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FF85631-B19D-F3A8-B4D6-CDEF473C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810" y="1031426"/>
            <a:ext cx="2102190" cy="46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3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FB8EF76-22DF-D565-D8E0-34ECD083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0" y="52809"/>
            <a:ext cx="3895238" cy="39714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88BD040-80B2-46B1-1490-92927290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" y="4200029"/>
            <a:ext cx="4148631" cy="26051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70BE2C-1F4B-510B-D0E0-C251AF30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825" y="1096689"/>
            <a:ext cx="7608778" cy="440592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AC506BB-99FB-D7DC-4160-9DB7AA7BEE08}"/>
              </a:ext>
            </a:extLst>
          </p:cNvPr>
          <p:cNvSpPr/>
          <p:nvPr/>
        </p:nvSpPr>
        <p:spPr>
          <a:xfrm>
            <a:off x="10095875" y="2038523"/>
            <a:ext cx="1701384" cy="404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33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 解構賦值 </a:t>
            </a:r>
            <a:br>
              <a:rPr lang="en-US" altLang="zh-TW" sz="5400" dirty="0"/>
            </a:br>
            <a:r>
              <a:rPr lang="en-US" altLang="zh-TW" sz="5400" dirty="0" err="1"/>
              <a:t>Destructuring</a:t>
            </a:r>
            <a:r>
              <a:rPr lang="en-US" altLang="zh-TW" sz="5400" dirty="0"/>
              <a:t> Assignment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1600" dirty="0">
                <a:hlinkClick r:id="rId2"/>
              </a:rPr>
              <a:t>https://www.youtube.com/watch?v=AMwRSPh2G3U&amp;list=PL-g0fdC5RMbqW54tWQPIVbhyl_Ky6a2VI&amp;index=28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/>
              <a:t>先解構，再賦值</a:t>
            </a:r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6BE4919-74BB-5C2A-6EE7-C4880661A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060" y="5140133"/>
            <a:ext cx="5266667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5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陣列的解構賦值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6A2599-0706-063F-36D6-D51AEDF4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90" y="1551448"/>
            <a:ext cx="2742857" cy="39619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EBD75C-1A3A-E179-7FB8-7913EFDB79BE}"/>
              </a:ext>
            </a:extLst>
          </p:cNvPr>
          <p:cNvSpPr txBox="1"/>
          <p:nvPr/>
        </p:nvSpPr>
        <p:spPr>
          <a:xfrm>
            <a:off x="4965790" y="5738927"/>
            <a:ext cx="320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3,4,5</a:t>
            </a:r>
            <a:r>
              <a:rPr lang="zh-TW" altLang="en-US" sz="2000" dirty="0"/>
              <a:t>分別放入</a:t>
            </a:r>
            <a:r>
              <a:rPr lang="en-US" altLang="zh-TW" sz="2000" dirty="0"/>
              <a:t>d1, d2, d3</a:t>
            </a:r>
            <a:endParaRPr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C2A020-6A1A-0576-D7F6-85720946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492" y="1513352"/>
            <a:ext cx="3038095" cy="40380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8DBBF5D-0BD6-E9BF-8241-2268F88E5089}"/>
              </a:ext>
            </a:extLst>
          </p:cNvPr>
          <p:cNvSpPr txBox="1"/>
          <p:nvPr/>
        </p:nvSpPr>
        <p:spPr>
          <a:xfrm>
            <a:off x="9090713" y="5756011"/>
            <a:ext cx="179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可以有預設值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0E396FC-8A06-195F-5D4B-E968767D213B}"/>
              </a:ext>
            </a:extLst>
          </p:cNvPr>
          <p:cNvSpPr txBox="1"/>
          <p:nvPr/>
        </p:nvSpPr>
        <p:spPr>
          <a:xfrm>
            <a:off x="1192469" y="1557979"/>
            <a:ext cx="3202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按照出現順序作對應</a:t>
            </a:r>
            <a:endParaRPr lang="en-US" altLang="zh-TW" sz="2000" dirty="0"/>
          </a:p>
          <a:p>
            <a:r>
              <a:rPr lang="zh-TW" altLang="en-US" sz="2000" dirty="0"/>
              <a:t>使用中括號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953189-1D64-EF91-6EB7-EC042EAB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19" y="3875257"/>
            <a:ext cx="2666667" cy="167619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8FB34A-5031-3145-103D-375A2336B9A0}"/>
              </a:ext>
            </a:extLst>
          </p:cNvPr>
          <p:cNvSpPr txBox="1"/>
          <p:nvPr/>
        </p:nvSpPr>
        <p:spPr>
          <a:xfrm>
            <a:off x="1819685" y="5647437"/>
            <a:ext cx="128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應用例子</a:t>
            </a:r>
          </a:p>
        </p:txBody>
      </p:sp>
    </p:spTree>
    <p:extLst>
      <p:ext uri="{BB962C8B-B14F-4D97-AF65-F5344CB8AC3E}">
        <p14:creationId xmlns:p14="http://schemas.microsoft.com/office/powerpoint/2010/main" val="220337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 err="1"/>
              <a:t>FlexBox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元件的水平排列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在父元素設置，子元素生效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sz="1200" dirty="0">
                <a:hlinkClick r:id="rId3"/>
              </a:rPr>
              <a:t>https://www.youtube.com/watch?v=xbJPFMCiLHM&amp;list=PL-g0fdC5RMbqW54tWQPIVbhyl_Ky6a2VI&amp;index=8</a:t>
            </a:r>
            <a:endParaRPr lang="en-US" altLang="zh-TW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52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物件的解構賦值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DBCF5-2FBE-F73C-32A1-3B6C7417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1" y="984144"/>
            <a:ext cx="5878995" cy="265417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2CB302-6B3F-27A3-79D5-098B8BAE6E71}"/>
              </a:ext>
            </a:extLst>
          </p:cNvPr>
          <p:cNvSpPr txBox="1"/>
          <p:nvPr/>
        </p:nvSpPr>
        <p:spPr>
          <a:xfrm>
            <a:off x="321613" y="538146"/>
            <a:ext cx="320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使用花括號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160DB1-AEF7-ADF8-3E65-87C1FBE2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40" y="984144"/>
            <a:ext cx="5163553" cy="38742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CAC0D0-9C55-E8D9-28B8-0B3876CDC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0" y="4847978"/>
            <a:ext cx="3283204" cy="17964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44BC30-42BE-77CC-8BC3-DA4175BBC043}"/>
              </a:ext>
            </a:extLst>
          </p:cNvPr>
          <p:cNvSpPr txBox="1"/>
          <p:nvPr/>
        </p:nvSpPr>
        <p:spPr>
          <a:xfrm>
            <a:off x="4317354" y="4326057"/>
            <a:ext cx="128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應用例子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E89E502-E87B-F25F-3854-9B90287F7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69" y="538146"/>
            <a:ext cx="3967231" cy="391001"/>
          </a:xfrm>
          <a:prstGeom prst="rect">
            <a:avLst/>
          </a:prstGeom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E66995D-0DA9-5163-9955-147865309536}"/>
              </a:ext>
            </a:extLst>
          </p:cNvPr>
          <p:cNvCxnSpPr/>
          <p:nvPr/>
        </p:nvCxnSpPr>
        <p:spPr>
          <a:xfrm flipV="1">
            <a:off x="10702212" y="1066800"/>
            <a:ext cx="0" cy="139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59E850-B484-DF4B-3495-03B1CA1B8C2D}"/>
              </a:ext>
            </a:extLst>
          </p:cNvPr>
          <p:cNvSpPr txBox="1"/>
          <p:nvPr/>
        </p:nvSpPr>
        <p:spPr>
          <a:xfrm>
            <a:off x="9033159" y="2183282"/>
            <a:ext cx="1301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</a:rPr>
              <a:t>不然會出現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2793A65-02E8-BAFE-F909-D1F791A36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90" y="3916114"/>
            <a:ext cx="2421588" cy="9121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019CDF2-E642-EA21-CA05-1E50E725C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22" y="5106041"/>
            <a:ext cx="4609524" cy="1009524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B663FC06-89BE-E0B0-B08B-96D818B23204}"/>
              </a:ext>
            </a:extLst>
          </p:cNvPr>
          <p:cNvSpPr txBox="1"/>
          <p:nvPr/>
        </p:nvSpPr>
        <p:spPr>
          <a:xfrm>
            <a:off x="1201180" y="6193890"/>
            <a:ext cx="3202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解構到</a:t>
            </a:r>
            <a:r>
              <a:rPr lang="en-US" altLang="zh-TW" sz="2000" dirty="0"/>
              <a:t>x</a:t>
            </a:r>
            <a:r>
              <a:rPr lang="zh-TW" altLang="en-US" sz="2000" dirty="0"/>
              <a:t>，並賦值給</a:t>
            </a:r>
            <a:r>
              <a:rPr lang="en-US" altLang="zh-TW" sz="2000" dirty="0" err="1"/>
              <a:t>newX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58956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在函式的應用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FB91F3-FC82-030A-25A8-5491064F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09" y="1431980"/>
            <a:ext cx="4152381" cy="15904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9BE7A8-E535-3B56-D409-384EE33DDEFA}"/>
              </a:ext>
            </a:extLst>
          </p:cNvPr>
          <p:cNvSpPr txBox="1"/>
          <p:nvPr/>
        </p:nvSpPr>
        <p:spPr>
          <a:xfrm>
            <a:off x="6935656" y="3191692"/>
            <a:ext cx="849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更好 </a:t>
            </a:r>
            <a:r>
              <a:rPr lang="en-US" altLang="zh-TW" sz="2000" dirty="0"/>
              <a:t>!</a:t>
            </a:r>
            <a:endParaRPr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2543FA-4FA0-2B99-FCA3-7B1A356A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50" y="1431980"/>
            <a:ext cx="3209524" cy="1704762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FDC6CA42-9829-0471-7955-83072AB93ADB}"/>
              </a:ext>
            </a:extLst>
          </p:cNvPr>
          <p:cNvSpPr/>
          <p:nvPr/>
        </p:nvSpPr>
        <p:spPr>
          <a:xfrm>
            <a:off x="5103845" y="2090057"/>
            <a:ext cx="382555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0E4A31-E7BF-8A68-8B2D-EA7E215CB71F}"/>
              </a:ext>
            </a:extLst>
          </p:cNvPr>
          <p:cNvSpPr txBox="1"/>
          <p:nvPr/>
        </p:nvSpPr>
        <p:spPr>
          <a:xfrm>
            <a:off x="1898469" y="5501097"/>
            <a:ext cx="544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React</a:t>
            </a:r>
            <a:r>
              <a:rPr lang="zh-TW" altLang="en-US" sz="2000" dirty="0"/>
              <a:t> 中 </a:t>
            </a:r>
            <a:r>
              <a:rPr lang="en-US" altLang="zh-TW" sz="2000" dirty="0"/>
              <a:t>Hook</a:t>
            </a:r>
            <a:r>
              <a:rPr lang="zh-TW" altLang="en-US" sz="2000" dirty="0"/>
              <a:t> 的寫法就是利用解構賦值完成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A92E8E-3056-6244-5B44-4BF46E79ED86}"/>
              </a:ext>
            </a:extLst>
          </p:cNvPr>
          <p:cNvSpPr txBox="1"/>
          <p:nvPr/>
        </p:nvSpPr>
        <p:spPr>
          <a:xfrm>
            <a:off x="1693407" y="4931751"/>
            <a:ext cx="56479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0" i="0" dirty="0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const [ state, </a:t>
            </a:r>
            <a:r>
              <a:rPr lang="en-US" altLang="zh-TW" sz="2000" b="0" i="0" dirty="0" err="1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setState</a:t>
            </a:r>
            <a:r>
              <a:rPr lang="en-US" altLang="zh-TW" sz="2000" b="0" i="0" dirty="0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 ] = </a:t>
            </a:r>
            <a:r>
              <a:rPr lang="en-US" altLang="zh-TW" sz="2000" b="0" i="0" dirty="0" err="1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React.useState</a:t>
            </a:r>
            <a:r>
              <a:rPr lang="en-US" altLang="zh-TW" sz="2000" b="0" i="0" dirty="0">
                <a:solidFill>
                  <a:srgbClr val="F1F1F1"/>
                </a:solidFill>
                <a:effectLst/>
                <a:highlight>
                  <a:srgbClr val="0F0F0F"/>
                </a:highlight>
                <a:latin typeface="Roboto" panose="02000000000000000000" pitchFamily="2" charset="0"/>
              </a:rPr>
              <a:t>(null);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15464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其餘運算符號</a:t>
            </a:r>
            <a:br>
              <a:rPr lang="en-US" altLang="zh-TW" sz="5400" dirty="0"/>
            </a:br>
            <a:r>
              <a:rPr lang="en-US" altLang="zh-TW" sz="5400" dirty="0"/>
              <a:t>Rest</a:t>
            </a:r>
            <a:r>
              <a:rPr lang="zh-TW" altLang="en-US" sz="5400" dirty="0"/>
              <a:t> </a:t>
            </a:r>
            <a:r>
              <a:rPr lang="en-US" altLang="zh-TW" sz="5400" dirty="0"/>
              <a:t>Operator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 dirty="0"/>
              <a:t>把剩餘的東西包在一起</a:t>
            </a:r>
            <a:endParaRPr lang="en-US" altLang="zh-TW" sz="1600" dirty="0"/>
          </a:p>
          <a:p>
            <a:r>
              <a:rPr lang="zh-TW" altLang="en-US" sz="1600" dirty="0"/>
              <a:t>常常跟上一節的解構賦值用在一起</a:t>
            </a:r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E036A3-2058-E403-DE78-041AE8CA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36" y="4466920"/>
            <a:ext cx="3844212" cy="22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8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在陣列</a:t>
            </a:r>
            <a:r>
              <a:rPr lang="en-US" altLang="zh-TW" dirty="0"/>
              <a:t>/</a:t>
            </a:r>
            <a:r>
              <a:rPr lang="zh-TW" altLang="en-US" dirty="0"/>
              <a:t>物件解構賦值中應用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43C69F-DD79-03CE-B7F6-7C20F327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2" y="1142558"/>
            <a:ext cx="4921852" cy="85726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648BDD0-26B3-C5B7-1D94-FD891C7FB680}"/>
              </a:ext>
            </a:extLst>
          </p:cNvPr>
          <p:cNvGrpSpPr/>
          <p:nvPr/>
        </p:nvGrpSpPr>
        <p:grpSpPr>
          <a:xfrm>
            <a:off x="303292" y="2277129"/>
            <a:ext cx="4984161" cy="4319059"/>
            <a:chOff x="1296350" y="2442591"/>
            <a:chExt cx="4984161" cy="431905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0A7A526-6FEF-01DE-085C-93B0C7C55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6350" y="2442591"/>
              <a:ext cx="4984161" cy="431905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6A65E7-75BD-25A0-5632-BCA446987EF2}"/>
                </a:ext>
              </a:extLst>
            </p:cNvPr>
            <p:cNvSpPr/>
            <p:nvPr/>
          </p:nvSpPr>
          <p:spPr>
            <a:xfrm>
              <a:off x="3694922" y="3219061"/>
              <a:ext cx="867747" cy="4385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5D13E34-CFAF-98A0-D98C-0DBF041BB17F}"/>
                </a:ext>
              </a:extLst>
            </p:cNvPr>
            <p:cNvSpPr/>
            <p:nvPr/>
          </p:nvSpPr>
          <p:spPr>
            <a:xfrm>
              <a:off x="1889760" y="5066833"/>
              <a:ext cx="3335383" cy="4385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6578B92B-3176-53D0-ECE0-25781AF6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43" y="1121969"/>
            <a:ext cx="4312358" cy="8778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D36E2E-ECAB-CE17-686F-970882D64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549" y="2128784"/>
            <a:ext cx="4758879" cy="44709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611B31C-9951-A88A-34B1-CDAD229A1387}"/>
              </a:ext>
            </a:extLst>
          </p:cNvPr>
          <p:cNvSpPr/>
          <p:nvPr/>
        </p:nvSpPr>
        <p:spPr>
          <a:xfrm>
            <a:off x="9210122" y="2907849"/>
            <a:ext cx="1072213" cy="43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794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用在函式參數中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D9263B-00C1-FE03-5F24-8A5D0E44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9" y="2982387"/>
            <a:ext cx="5742857" cy="11333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C5E9C4-A2DA-DCA0-FB05-D825CC6C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78" y="1191274"/>
            <a:ext cx="4295055" cy="52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40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02D8B9-DC7E-ED83-C244-532622BF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8" y="1309595"/>
            <a:ext cx="5352381" cy="6857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1F0D12E-27F5-C0B5-5438-C0C4A12E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5" y="2258341"/>
            <a:ext cx="5161905" cy="281904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695802-86BE-5777-CB41-C5592393FB57}"/>
              </a:ext>
            </a:extLst>
          </p:cNvPr>
          <p:cNvSpPr txBox="1"/>
          <p:nvPr/>
        </p:nvSpPr>
        <p:spPr>
          <a:xfrm>
            <a:off x="1685107" y="5148295"/>
            <a:ext cx="231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data</a:t>
            </a:r>
            <a:r>
              <a:rPr lang="zh-TW" altLang="en-US" sz="2000" dirty="0"/>
              <a:t> 會是陣列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C42907-9B80-A16A-9494-DFE4F4DD7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726" y="1352452"/>
            <a:ext cx="5914286" cy="60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73F85B-DF5C-54C3-F0B2-F2E66B92F02F}"/>
              </a:ext>
            </a:extLst>
          </p:cNvPr>
          <p:cNvSpPr txBox="1"/>
          <p:nvPr/>
        </p:nvSpPr>
        <p:spPr>
          <a:xfrm>
            <a:off x="7680961" y="2238104"/>
            <a:ext cx="297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同理，</a:t>
            </a:r>
            <a:r>
              <a:rPr lang="en-US" altLang="zh-TW" sz="2000" dirty="0"/>
              <a:t>obj</a:t>
            </a:r>
            <a:r>
              <a:rPr lang="zh-TW" altLang="en-US" sz="2000" dirty="0"/>
              <a:t> 會是物件</a:t>
            </a:r>
            <a:endParaRPr lang="en-US" altLang="zh-TW" sz="2000" dirty="0"/>
          </a:p>
          <a:p>
            <a:pPr algn="ctr"/>
            <a:r>
              <a:rPr lang="en-US" altLang="zh-TW" sz="2000" dirty="0" err="1"/>
              <a:t>obj.x</a:t>
            </a:r>
            <a:r>
              <a:rPr lang="zh-TW" altLang="en-US" sz="2000" dirty="0"/>
              <a:t> 為 </a:t>
            </a:r>
            <a:r>
              <a:rPr lang="en-US" altLang="zh-TW" sz="2000" dirty="0"/>
              <a:t>3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021844-F5AB-41AB-7D0E-F0F0955A9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082" y="3104225"/>
            <a:ext cx="2184824" cy="13378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75810D-3C5A-3B90-E21B-4DF134873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082" y="4368592"/>
            <a:ext cx="4367811" cy="37060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2DFC268-98D9-A0B5-8CFA-88DFFBB33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9082" y="4766712"/>
            <a:ext cx="3303288" cy="16226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3EEBE4A-8BDD-6451-67C9-512E905E5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0096" y="5505548"/>
            <a:ext cx="2561904" cy="13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模組基礎 </a:t>
            </a:r>
            <a:r>
              <a:rPr lang="en-US" altLang="zh-TW" sz="5400" dirty="0"/>
              <a:t>Module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 dirty="0"/>
              <a:t>單一程式切割為多個檔案</a:t>
            </a:r>
            <a:endParaRPr lang="en-US" altLang="zh-TW" sz="1600" dirty="0"/>
          </a:p>
          <a:p>
            <a:r>
              <a:rPr lang="zh-TW" altLang="en-US" sz="1600" dirty="0"/>
              <a:t>每個程式檔案稱為模組</a:t>
            </a:r>
            <a:endParaRPr lang="en-US" altLang="zh-TW" sz="1600" dirty="0"/>
          </a:p>
          <a:p>
            <a:r>
              <a:rPr lang="en-US" altLang="zh-TW" sz="1600" dirty="0"/>
              <a:t>(</a:t>
            </a:r>
            <a:r>
              <a:rPr lang="zh-TW" altLang="en-US" sz="1600" dirty="0"/>
              <a:t>就像</a:t>
            </a:r>
            <a:r>
              <a:rPr lang="en-US" altLang="zh-TW" sz="1600" dirty="0"/>
              <a:t>python</a:t>
            </a:r>
            <a:r>
              <a:rPr lang="zh-TW" altLang="en-US" sz="1600" dirty="0"/>
              <a:t>自己寫的</a:t>
            </a:r>
            <a:r>
              <a:rPr lang="en-US" altLang="zh-TW" sz="1600" dirty="0"/>
              <a:t>.</a:t>
            </a:r>
            <a:r>
              <a:rPr lang="en-US" altLang="zh-TW" sz="1600" dirty="0" err="1"/>
              <a:t>py</a:t>
            </a:r>
            <a:r>
              <a:rPr lang="zh-TW" altLang="en-US" sz="1600" dirty="0"/>
              <a:t>可以</a:t>
            </a:r>
            <a:r>
              <a:rPr lang="en-US" altLang="zh-TW" sz="1600" dirty="0"/>
              <a:t>import</a:t>
            </a:r>
            <a:r>
              <a:rPr lang="zh-TW" altLang="en-US" sz="1600" dirty="0"/>
              <a:t>進來</a:t>
            </a:r>
            <a:r>
              <a:rPr lang="en-US" altLang="zh-TW" sz="1600" dirty="0"/>
              <a:t>)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vscode</a:t>
            </a:r>
            <a:r>
              <a:rPr lang="zh-TW" altLang="en-US" sz="1600" dirty="0"/>
              <a:t> 建議安裝 </a:t>
            </a:r>
            <a:r>
              <a:rPr lang="en-US" altLang="zh-TW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live server</a:t>
            </a:r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5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簡介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A9EA2C-942E-7CEB-818D-9013AAE4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19" y="1829512"/>
            <a:ext cx="7085714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54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JavaScript</a:t>
            </a:r>
            <a:r>
              <a:rPr lang="zh-TW" altLang="en-US" dirty="0"/>
              <a:t>原生模組系統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69CC52-FD59-43DC-E765-F4B121B77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220" y="1184988"/>
            <a:ext cx="5563266" cy="52717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3165A6-0866-3564-5C3F-681D2C1AF118}"/>
              </a:ext>
            </a:extLst>
          </p:cNvPr>
          <p:cNvSpPr/>
          <p:nvPr/>
        </p:nvSpPr>
        <p:spPr>
          <a:xfrm>
            <a:off x="6775269" y="6043749"/>
            <a:ext cx="1576251" cy="34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FA4713-97A6-CC40-4A29-DE319C1500E1}"/>
              </a:ext>
            </a:extLst>
          </p:cNvPr>
          <p:cNvSpPr/>
          <p:nvPr/>
        </p:nvSpPr>
        <p:spPr>
          <a:xfrm>
            <a:off x="8342811" y="6048102"/>
            <a:ext cx="1576251" cy="348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3CA4B1-63ED-E551-B69D-05A627BAA4AF}"/>
              </a:ext>
            </a:extLst>
          </p:cNvPr>
          <p:cNvSpPr txBox="1"/>
          <p:nvPr/>
        </p:nvSpPr>
        <p:spPr>
          <a:xfrm>
            <a:off x="1001486" y="2037806"/>
            <a:ext cx="3300548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要設定</a:t>
            </a:r>
            <a:r>
              <a:rPr lang="en-US" altLang="zh-TW" dirty="0"/>
              <a:t>type=“module”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並且指定 </a:t>
            </a:r>
            <a:r>
              <a:rPr lang="en-US" altLang="zh-TW" dirty="0" err="1"/>
              <a:t>src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2575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建立輸出輸入的關聯性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39677"/>
            <a:ext cx="4979378" cy="1306600"/>
          </a:xfrm>
        </p:spPr>
        <p:txBody>
          <a:bodyPr>
            <a:normAutofit lnSpcReduction="10000"/>
          </a:bodyPr>
          <a:lstStyle/>
          <a:p>
            <a:pPr marL="358650" indent="-285750"/>
            <a:r>
              <a:rPr lang="zh-TW" altLang="en-US" dirty="0"/>
              <a:t>使用 </a:t>
            </a:r>
            <a:r>
              <a:rPr lang="en-US" altLang="zh-TW" dirty="0"/>
              <a:t>export</a:t>
            </a:r>
            <a:r>
              <a:rPr lang="zh-TW" altLang="en-US" dirty="0"/>
              <a:t> 輸出</a:t>
            </a:r>
            <a:r>
              <a:rPr lang="en-US" altLang="zh-TW" dirty="0"/>
              <a:t>/import</a:t>
            </a:r>
            <a:r>
              <a:rPr lang="zh-TW" altLang="en-US" dirty="0"/>
              <a:t> 輸入</a:t>
            </a:r>
            <a:endParaRPr lang="en-US" altLang="zh-TW" dirty="0"/>
          </a:p>
          <a:p>
            <a:pPr marL="358650" indent="-285750"/>
            <a:r>
              <a:rPr lang="en-US" altLang="zh-TW" dirty="0"/>
              <a:t>export</a:t>
            </a:r>
            <a:r>
              <a:rPr lang="zh-TW" altLang="en-US" dirty="0"/>
              <a:t> </a:t>
            </a:r>
            <a:r>
              <a:rPr lang="en-US" altLang="zh-TW" dirty="0"/>
              <a:t>default</a:t>
            </a:r>
            <a:r>
              <a:rPr lang="zh-TW" altLang="en-US" dirty="0"/>
              <a:t> </a:t>
            </a:r>
            <a:r>
              <a:rPr lang="en-US" altLang="zh-TW" dirty="0"/>
              <a:t>&lt;</a:t>
            </a:r>
            <a:r>
              <a:rPr lang="zh-TW" altLang="en-US" dirty="0"/>
              <a:t>東東</a:t>
            </a:r>
            <a:r>
              <a:rPr lang="en-US" altLang="zh-TW" dirty="0"/>
              <a:t>&gt;</a:t>
            </a:r>
          </a:p>
          <a:p>
            <a:pPr marL="735750" lvl="1" indent="-285750"/>
            <a:r>
              <a:rPr lang="en-US" altLang="zh-TW" dirty="0"/>
              <a:t>&lt;</a:t>
            </a:r>
            <a:r>
              <a:rPr lang="zh-TW" altLang="en-US" dirty="0"/>
              <a:t>東東</a:t>
            </a:r>
            <a:r>
              <a:rPr lang="en-US" altLang="zh-TW" dirty="0"/>
              <a:t>&gt;</a:t>
            </a:r>
            <a:r>
              <a:rPr lang="zh-TW" altLang="en-US" dirty="0"/>
              <a:t>不一定要是函式，可以是變數</a:t>
            </a:r>
            <a:endParaRPr lang="en-US" altLang="zh-TW" dirty="0"/>
          </a:p>
          <a:p>
            <a:pPr marL="735750" lvl="1" indent="-285750"/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3449C3-E7C4-BB77-96BA-17E45DA6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34" y="1053083"/>
            <a:ext cx="4881442" cy="57699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41C755-B366-C737-7170-213333BD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5" y="2434152"/>
            <a:ext cx="6211561" cy="158049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2E2311D-17D1-7A87-93A0-459E59641FE4}"/>
              </a:ext>
            </a:extLst>
          </p:cNvPr>
          <p:cNvSpPr txBox="1">
            <a:spLocks/>
          </p:cNvSpPr>
          <p:nvPr/>
        </p:nvSpPr>
        <p:spPr>
          <a:xfrm>
            <a:off x="913795" y="4192555"/>
            <a:ext cx="4979378" cy="1306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58650" indent="-285750"/>
            <a:r>
              <a:rPr lang="en-US" altLang="zh-TW" dirty="0"/>
              <a:t>export</a:t>
            </a:r>
            <a:r>
              <a:rPr lang="zh-TW" altLang="en-US" dirty="0"/>
              <a:t> 多個物件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945623-8C2C-1216-2122-F4274B89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4611118"/>
            <a:ext cx="5783838" cy="22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8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1970A-9B31-A445-44B0-FA7FDBDF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E02EC-491A-9C57-A5B0-CA409BFB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3DBED7-037E-9604-8912-883BE282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41" y="1275249"/>
            <a:ext cx="5419048" cy="44952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A74953-F1C7-D94E-D18D-74EAE7EF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" y="1438819"/>
            <a:ext cx="5400000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71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模組的獨立性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09" y="1244185"/>
            <a:ext cx="6734213" cy="4547016"/>
          </a:xfrm>
        </p:spPr>
        <p:txBody>
          <a:bodyPr>
            <a:normAutofit/>
          </a:bodyPr>
          <a:lstStyle/>
          <a:p>
            <a:pPr marL="358650" indent="-285750">
              <a:lnSpc>
                <a:spcPct val="150000"/>
              </a:lnSpc>
            </a:pPr>
            <a:r>
              <a:rPr lang="zh-TW" altLang="en-US" dirty="0"/>
              <a:t>模組有各自空間，互不影響</a:t>
            </a:r>
            <a:endParaRPr lang="en-US" altLang="zh-TW" dirty="0"/>
          </a:p>
          <a:p>
            <a:pPr marL="358650" indent="-285750">
              <a:lnSpc>
                <a:spcPct val="150000"/>
              </a:lnSpc>
            </a:pPr>
            <a:r>
              <a:rPr lang="zh-TW" altLang="en-US" dirty="0"/>
              <a:t>模組中的 </a:t>
            </a:r>
            <a:r>
              <a:rPr lang="en-US" altLang="zh-TW" dirty="0"/>
              <a:t>name</a:t>
            </a:r>
            <a:r>
              <a:rPr lang="zh-TW" altLang="en-US" dirty="0"/>
              <a:t> 變數與 其他模組中的 </a:t>
            </a:r>
            <a:r>
              <a:rPr lang="en-US" altLang="zh-TW" dirty="0"/>
              <a:t>name</a:t>
            </a:r>
            <a:r>
              <a:rPr lang="zh-TW" altLang="en-US" dirty="0"/>
              <a:t> 不影響</a:t>
            </a:r>
            <a:endParaRPr lang="en-US" altLang="zh-TW" dirty="0"/>
          </a:p>
          <a:p>
            <a:pPr marL="358650" indent="-285750">
              <a:lnSpc>
                <a:spcPct val="150000"/>
              </a:lnSpc>
            </a:pPr>
            <a:r>
              <a:rPr lang="zh-TW" altLang="en-US" dirty="0"/>
              <a:t>但</a:t>
            </a:r>
            <a:r>
              <a:rPr lang="en-US" altLang="zh-TW" dirty="0"/>
              <a:t>default</a:t>
            </a:r>
            <a:r>
              <a:rPr lang="zh-TW" altLang="en-US" dirty="0"/>
              <a:t>的名子就要注意，不要撞名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972FA8-889C-6C1C-6DDD-042BD7E9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551" y="0"/>
            <a:ext cx="4175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20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實際例子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F3C007-C2B5-94F1-B3FD-B7417035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1623974"/>
            <a:ext cx="11090988" cy="32331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C778417-8524-8826-F0DF-0227B32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40" y="4867535"/>
            <a:ext cx="11013854" cy="1894115"/>
          </a:xfrm>
        </p:spPr>
        <p:txBody>
          <a:bodyPr>
            <a:normAutofit/>
          </a:bodyPr>
          <a:lstStyle/>
          <a:p>
            <a:pPr marL="358650" indent="-285750">
              <a:lnSpc>
                <a:spcPct val="150000"/>
              </a:lnSpc>
            </a:pPr>
            <a:r>
              <a:rPr lang="zh-TW" altLang="en-US" dirty="0"/>
              <a:t>上面這樣可以跑，但 </a:t>
            </a:r>
            <a:r>
              <a:rPr lang="en-US" altLang="zh-TW" dirty="0"/>
              <a:t>main</a:t>
            </a:r>
            <a:r>
              <a:rPr lang="zh-TW" altLang="en-US" dirty="0"/>
              <a:t> 跟 </a:t>
            </a:r>
            <a:r>
              <a:rPr lang="en-US" altLang="zh-TW" dirty="0"/>
              <a:t>lib</a:t>
            </a:r>
            <a:r>
              <a:rPr lang="zh-TW" altLang="en-US" dirty="0"/>
              <a:t> 本質上是同源的</a:t>
            </a:r>
            <a:r>
              <a:rPr lang="en-US" altLang="zh-TW" dirty="0"/>
              <a:t>(</a:t>
            </a:r>
            <a:r>
              <a:rPr lang="zh-TW" altLang="en-US" dirty="0"/>
              <a:t>所以會互相影響</a:t>
            </a:r>
            <a:r>
              <a:rPr lang="en-US" altLang="zh-TW" dirty="0"/>
              <a:t>)</a:t>
            </a:r>
          </a:p>
          <a:p>
            <a:pPr marL="358650" indent="-285750">
              <a:lnSpc>
                <a:spcPct val="150000"/>
              </a:lnSpc>
            </a:pPr>
            <a:r>
              <a:rPr lang="zh-TW" altLang="en-US" dirty="0"/>
              <a:t>若在</a:t>
            </a:r>
            <a:r>
              <a:rPr lang="en-US" altLang="zh-TW" dirty="0"/>
              <a:t>lib.js</a:t>
            </a:r>
            <a:r>
              <a:rPr lang="zh-TW" altLang="en-US" dirty="0"/>
              <a:t>中增加 </a:t>
            </a:r>
            <a:r>
              <a:rPr lang="en-US" altLang="zh-TW" dirty="0"/>
              <a:t>let</a:t>
            </a:r>
            <a:r>
              <a:rPr lang="zh-TW" altLang="en-US" dirty="0"/>
              <a:t> </a:t>
            </a:r>
            <a:r>
              <a:rPr lang="en-US" altLang="zh-TW" dirty="0"/>
              <a:t>name=“JJ”</a:t>
            </a:r>
            <a:r>
              <a:rPr lang="zh-TW" altLang="en-US" dirty="0"/>
              <a:t>，會出現衝突</a:t>
            </a:r>
            <a:r>
              <a:rPr lang="en-US" altLang="zh-TW" dirty="0"/>
              <a:t>	</a:t>
            </a:r>
          </a:p>
          <a:p>
            <a:pPr marL="358650" indent="-285750">
              <a:lnSpc>
                <a:spcPct val="150000"/>
              </a:lnSpc>
            </a:pPr>
            <a:r>
              <a:rPr lang="zh-TW" altLang="en-US" dirty="0"/>
              <a:t>這種引入方式不好 </a:t>
            </a:r>
            <a:r>
              <a:rPr lang="en-US" altLang="zh-TW" dirty="0"/>
              <a:t>!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57FB21-2142-EE69-D33B-4AD79738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5645115"/>
            <a:ext cx="6017665" cy="2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9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實際例子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C778417-8524-8826-F0DF-0227B320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40" y="4646645"/>
            <a:ext cx="11013854" cy="2115005"/>
          </a:xfrm>
        </p:spPr>
        <p:txBody>
          <a:bodyPr>
            <a:normAutofit/>
          </a:bodyPr>
          <a:lstStyle/>
          <a:p>
            <a:pPr marL="358650" indent="-285750">
              <a:lnSpc>
                <a:spcPct val="150000"/>
              </a:lnSpc>
            </a:pPr>
            <a:r>
              <a:rPr lang="zh-TW" altLang="en-US" dirty="0"/>
              <a:t>這種方式較佳</a:t>
            </a:r>
            <a:r>
              <a:rPr lang="en-US" altLang="zh-TW" dirty="0"/>
              <a:t>~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17AE6C-1DFD-23BE-7365-17965A4D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898"/>
            <a:ext cx="12192000" cy="2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9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模組輸出</a:t>
            </a:r>
            <a:r>
              <a:rPr lang="en-US" altLang="zh-TW" sz="5400" dirty="0"/>
              <a:t>/</a:t>
            </a:r>
            <a:r>
              <a:rPr lang="zh-TW" altLang="en-US" sz="5400" dirty="0"/>
              <a:t>輸入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 dirty="0"/>
              <a:t>分為 預設</a:t>
            </a:r>
            <a:r>
              <a:rPr lang="en-US" altLang="zh-TW" sz="1600" dirty="0"/>
              <a:t>(default)</a:t>
            </a:r>
            <a:r>
              <a:rPr lang="zh-TW" altLang="en-US" sz="1600" dirty="0"/>
              <a:t>、非預設</a:t>
            </a:r>
            <a:endParaRPr lang="en-US" altLang="zh-TW" sz="1600" dirty="0"/>
          </a:p>
          <a:p>
            <a:pPr algn="l"/>
            <a:r>
              <a:rPr lang="en-US" altLang="zh-TW" sz="1600" dirty="0"/>
              <a:t>let</a:t>
            </a:r>
            <a:r>
              <a:rPr lang="zh-TW" altLang="en-US" sz="1600" dirty="0"/>
              <a:t> </a:t>
            </a:r>
            <a:r>
              <a:rPr lang="en-US" altLang="zh-TW" sz="1600" dirty="0"/>
              <a:t>x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3;</a:t>
            </a:r>
            <a:br>
              <a:rPr lang="en-US" altLang="zh-TW" sz="1600" dirty="0"/>
            </a:br>
            <a:r>
              <a:rPr lang="en-US" altLang="zh-TW" sz="1600" dirty="0"/>
              <a:t>export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C000"/>
                </a:solidFill>
              </a:rPr>
              <a:t>default</a:t>
            </a:r>
            <a:r>
              <a:rPr lang="zh-TW" altLang="en-US" sz="1600" dirty="0"/>
              <a:t> </a:t>
            </a:r>
            <a:r>
              <a:rPr lang="en-US" altLang="zh-TW" sz="1600" dirty="0"/>
              <a:t>x;</a:t>
            </a:r>
            <a:r>
              <a:rPr lang="zh-TW" altLang="en-US" sz="1600" dirty="0"/>
              <a:t>  </a:t>
            </a:r>
            <a:r>
              <a:rPr lang="en-US" altLang="zh-TW" sz="1600" dirty="0"/>
              <a:t>//</a:t>
            </a:r>
            <a:r>
              <a:rPr lang="zh-TW" altLang="en-US" sz="1600" dirty="0"/>
              <a:t> </a:t>
            </a:r>
            <a:r>
              <a:rPr lang="en-US" altLang="zh-TW" sz="1600" dirty="0"/>
              <a:t>export</a:t>
            </a:r>
            <a:r>
              <a:rPr lang="zh-TW" altLang="en-US" sz="1600" dirty="0"/>
              <a:t> </a:t>
            </a:r>
            <a:r>
              <a:rPr lang="en-US" altLang="zh-TW" sz="1600" dirty="0"/>
              <a:t>default</a:t>
            </a:r>
            <a:r>
              <a:rPr lang="zh-TW" altLang="en-US" sz="1600" dirty="0"/>
              <a:t> </a:t>
            </a:r>
            <a:r>
              <a:rPr lang="en-US" altLang="zh-TW" sz="1600" dirty="0"/>
              <a:t>3;</a:t>
            </a:r>
            <a:br>
              <a:rPr lang="en-US" altLang="zh-TW" sz="1600" dirty="0"/>
            </a:br>
            <a:r>
              <a:rPr lang="en-US" altLang="zh-TW" sz="1600" dirty="0"/>
              <a:t>import</a:t>
            </a:r>
            <a:r>
              <a:rPr lang="zh-TW" altLang="en-US" sz="1600" dirty="0"/>
              <a:t> </a:t>
            </a:r>
            <a:r>
              <a:rPr lang="en-US" altLang="zh-TW" sz="1600" dirty="0"/>
              <a:t>y</a:t>
            </a:r>
            <a:r>
              <a:rPr lang="zh-TW" altLang="en-US" sz="1600" dirty="0"/>
              <a:t> </a:t>
            </a:r>
            <a:r>
              <a:rPr lang="en-US" altLang="zh-TW" sz="1600" dirty="0"/>
              <a:t>from</a:t>
            </a:r>
            <a:r>
              <a:rPr lang="zh-TW" altLang="en-US" sz="1600" dirty="0"/>
              <a:t> </a:t>
            </a:r>
            <a:r>
              <a:rPr lang="en-US" altLang="zh-TW" sz="1600" dirty="0"/>
              <a:t>“./libs.js”;</a:t>
            </a:r>
            <a:r>
              <a:rPr lang="zh-TW" altLang="en-US" sz="1600" dirty="0"/>
              <a:t> </a:t>
            </a:r>
            <a:r>
              <a:rPr lang="en-US" altLang="zh-TW" sz="1600" dirty="0"/>
              <a:t>//</a:t>
            </a:r>
            <a:r>
              <a:rPr lang="zh-TW" altLang="en-US" sz="1600" dirty="0"/>
              <a:t> 還是能取到 </a:t>
            </a:r>
            <a:r>
              <a:rPr lang="en-US" altLang="zh-TW" sz="1600" dirty="0"/>
              <a:t>3</a:t>
            </a:r>
          </a:p>
          <a:p>
            <a:pPr algn="l"/>
            <a:endParaRPr lang="en-US" altLang="zh-TW" sz="1600" dirty="0"/>
          </a:p>
          <a:p>
            <a:pPr algn="l"/>
            <a:r>
              <a:rPr lang="en-US" altLang="zh-TW" sz="1600" dirty="0"/>
              <a:t>let</a:t>
            </a:r>
            <a:r>
              <a:rPr lang="zh-TW" altLang="en-US" sz="1600" dirty="0"/>
              <a:t> </a:t>
            </a:r>
            <a:r>
              <a:rPr lang="en-US" altLang="zh-TW" sz="1600" dirty="0"/>
              <a:t>x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3;</a:t>
            </a:r>
            <a:br>
              <a:rPr lang="en-US" altLang="zh-TW" sz="1600" dirty="0"/>
            </a:br>
            <a:r>
              <a:rPr lang="en-US" altLang="zh-TW" sz="1600" dirty="0"/>
              <a:t>export</a:t>
            </a:r>
            <a:r>
              <a:rPr lang="zh-TW" altLang="en-US" sz="1600" dirty="0"/>
              <a:t> </a:t>
            </a:r>
            <a:r>
              <a:rPr lang="en-US" altLang="zh-TW" sz="1600" dirty="0"/>
              <a:t>{x};</a:t>
            </a:r>
            <a:r>
              <a:rPr lang="zh-TW" altLang="en-US" sz="1600" dirty="0"/>
              <a:t>  </a:t>
            </a:r>
            <a:r>
              <a:rPr lang="en-US" altLang="zh-TW" sz="1600" dirty="0"/>
              <a:t>//</a:t>
            </a:r>
            <a:r>
              <a:rPr lang="zh-TW" altLang="en-US" sz="1600" dirty="0"/>
              <a:t> </a:t>
            </a:r>
            <a:r>
              <a:rPr lang="en-US" altLang="zh-TW" sz="1600" dirty="0"/>
              <a:t>export let</a:t>
            </a:r>
            <a:r>
              <a:rPr lang="zh-TW" altLang="en-US" sz="1600" dirty="0"/>
              <a:t> </a:t>
            </a:r>
            <a:r>
              <a:rPr lang="en-US" altLang="zh-TW" sz="1600" dirty="0"/>
              <a:t>x</a:t>
            </a:r>
            <a:r>
              <a:rPr lang="zh-TW" altLang="en-US" sz="1600" dirty="0"/>
              <a:t> </a:t>
            </a:r>
            <a:r>
              <a:rPr lang="en-US" altLang="zh-TW" sz="1600" dirty="0"/>
              <a:t>=</a:t>
            </a:r>
            <a:r>
              <a:rPr lang="zh-TW" altLang="en-US" sz="1600" dirty="0"/>
              <a:t> </a:t>
            </a:r>
            <a:r>
              <a:rPr lang="en-US" altLang="zh-TW" sz="1600" dirty="0"/>
              <a:t>3;</a:t>
            </a:r>
            <a:br>
              <a:rPr lang="en-US" altLang="zh-TW" sz="1600" dirty="0"/>
            </a:br>
            <a:r>
              <a:rPr lang="en-US" altLang="zh-TW" sz="1600" dirty="0"/>
              <a:t>import</a:t>
            </a:r>
            <a:r>
              <a:rPr lang="zh-TW" altLang="en-US" sz="1600" dirty="0"/>
              <a:t> </a:t>
            </a:r>
            <a:r>
              <a:rPr lang="en-US" altLang="zh-TW" sz="1600" dirty="0"/>
              <a:t>{x}</a:t>
            </a:r>
            <a:r>
              <a:rPr lang="zh-TW" altLang="en-US" sz="1600" dirty="0"/>
              <a:t> </a:t>
            </a:r>
            <a:r>
              <a:rPr lang="en-US" altLang="zh-TW" sz="1600" dirty="0"/>
              <a:t>from</a:t>
            </a:r>
            <a:r>
              <a:rPr lang="zh-TW" altLang="en-US" sz="1600" dirty="0"/>
              <a:t> </a:t>
            </a:r>
            <a:r>
              <a:rPr lang="en-US" altLang="zh-TW" sz="1600" dirty="0"/>
              <a:t>“./libs.js”;</a:t>
            </a:r>
          </a:p>
          <a:p>
            <a:pPr algn="l"/>
            <a:endParaRPr lang="en-US" altLang="zh-TW" sz="1600" dirty="0"/>
          </a:p>
          <a:p>
            <a:pPr algn="l"/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5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預設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244185"/>
            <a:ext cx="10353762" cy="4547016"/>
          </a:xfrm>
        </p:spPr>
        <p:txBody>
          <a:bodyPr>
            <a:normAutofit/>
          </a:bodyPr>
          <a:lstStyle/>
          <a:p>
            <a:pPr marL="358650" indent="-285750"/>
            <a:r>
              <a:rPr lang="zh-TW" altLang="en-US" dirty="0"/>
              <a:t>輸出時使用 </a:t>
            </a:r>
            <a:r>
              <a:rPr lang="en-US" altLang="zh-TW" dirty="0">
                <a:solidFill>
                  <a:srgbClr val="FF0000"/>
                </a:solidFill>
              </a:rPr>
              <a:t>default</a:t>
            </a:r>
            <a:r>
              <a:rPr lang="zh-TW" altLang="en-US" dirty="0"/>
              <a:t> 關鍵字</a:t>
            </a:r>
            <a:endParaRPr lang="en-US" altLang="zh-TW" dirty="0"/>
          </a:p>
          <a:p>
            <a:pPr marL="358650" indent="-285750"/>
            <a:r>
              <a:rPr lang="zh-TW" altLang="en-US" dirty="0">
                <a:solidFill>
                  <a:srgbClr val="FF0000"/>
                </a:solidFill>
              </a:rPr>
              <a:t>輸入時可使用任意名稱</a:t>
            </a:r>
            <a:r>
              <a:rPr lang="en-US" altLang="zh-TW" dirty="0"/>
              <a:t>(</a:t>
            </a:r>
            <a:r>
              <a:rPr lang="zh-TW" altLang="en-US" dirty="0"/>
              <a:t>但不建議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0B22DA-7893-682B-24E2-E8D88527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42" y="2317329"/>
            <a:ext cx="4904762" cy="2676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D57C14-85F4-1BDE-F455-9D0C9A73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83" y="1066799"/>
            <a:ext cx="5180952" cy="547619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3E9245-7B19-BDE6-5A22-A6B186BB32D9}"/>
              </a:ext>
            </a:extLst>
          </p:cNvPr>
          <p:cNvSpPr txBox="1"/>
          <p:nvPr/>
        </p:nvSpPr>
        <p:spPr>
          <a:xfrm>
            <a:off x="2429692" y="5783920"/>
            <a:ext cx="26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這點和 </a:t>
            </a:r>
            <a:r>
              <a:rPr lang="en-US" altLang="zh-TW" dirty="0"/>
              <a:t>python</a:t>
            </a:r>
            <a:r>
              <a:rPr lang="zh-TW" altLang="en-US" dirty="0"/>
              <a:t> 不一樣ㄛ</a:t>
            </a:r>
          </a:p>
        </p:txBody>
      </p:sp>
    </p:spTree>
    <p:extLst>
      <p:ext uri="{BB962C8B-B14F-4D97-AF65-F5344CB8AC3E}">
        <p14:creationId xmlns:p14="http://schemas.microsoft.com/office/powerpoint/2010/main" val="229311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非預設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37F761-0998-0529-23C2-95F6F738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0" y="1066800"/>
            <a:ext cx="4365712" cy="788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A5D135-5362-0C50-B543-3B6E1823D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0" y="2154845"/>
            <a:ext cx="4365712" cy="326046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5BE8B3F-8AE3-ED6D-6DCD-F485202C91DA}"/>
              </a:ext>
            </a:extLst>
          </p:cNvPr>
          <p:cNvSpPr txBox="1"/>
          <p:nvPr/>
        </p:nvSpPr>
        <p:spPr>
          <a:xfrm>
            <a:off x="4815840" y="2717073"/>
            <a:ext cx="6322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非預設在 </a:t>
            </a:r>
            <a:r>
              <a:rPr lang="en-US" altLang="zh-TW" dirty="0"/>
              <a:t>export</a:t>
            </a:r>
            <a:r>
              <a:rPr lang="zh-TW" altLang="en-US" dirty="0"/>
              <a:t> 跟 </a:t>
            </a:r>
            <a:r>
              <a:rPr lang="en-US" altLang="zh-TW" dirty="0"/>
              <a:t>import</a:t>
            </a:r>
            <a:r>
              <a:rPr lang="zh-TW" altLang="en-US" dirty="0"/>
              <a:t> 都要</a:t>
            </a:r>
            <a:r>
              <a:rPr lang="zh-TW" altLang="en-US" dirty="0">
                <a:solidFill>
                  <a:srgbClr val="FF0000"/>
                </a:solidFill>
              </a:rPr>
              <a:t>用 </a:t>
            </a:r>
            <a:r>
              <a:rPr lang="en-US" altLang="zh-TW" dirty="0">
                <a:solidFill>
                  <a:srgbClr val="FF0000"/>
                </a:solidFill>
              </a:rPr>
              <a:t>{}</a:t>
            </a:r>
            <a:r>
              <a:rPr lang="zh-TW" altLang="en-US" dirty="0">
                <a:solidFill>
                  <a:srgbClr val="FF0000"/>
                </a:solidFill>
              </a:rPr>
              <a:t> 包</a:t>
            </a:r>
            <a:r>
              <a:rPr lang="zh-TW" altLang="en-US" dirty="0"/>
              <a:t>，且</a:t>
            </a:r>
            <a:r>
              <a:rPr lang="en-US" altLang="zh-TW" dirty="0"/>
              <a:t>export</a:t>
            </a:r>
            <a:r>
              <a:rPr lang="zh-TW" altLang="en-US" dirty="0"/>
              <a:t>跟</a:t>
            </a:r>
            <a:r>
              <a:rPr lang="en-US" altLang="zh-TW" dirty="0"/>
              <a:t>import</a:t>
            </a:r>
            <a:r>
              <a:rPr lang="zh-TW" altLang="en-US" dirty="0"/>
              <a:t> 使用的</a:t>
            </a:r>
            <a:r>
              <a:rPr lang="zh-TW" altLang="en-US" dirty="0">
                <a:solidFill>
                  <a:srgbClr val="FF0000"/>
                </a:solidFill>
              </a:rPr>
              <a:t>名稱需要相同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* 在 </a:t>
            </a:r>
            <a:r>
              <a:rPr lang="en-US" altLang="zh-TW" dirty="0"/>
              <a:t>export</a:t>
            </a:r>
            <a:r>
              <a:rPr lang="zh-TW" altLang="en-US" dirty="0"/>
              <a:t> 物件</a:t>
            </a:r>
            <a:r>
              <a:rPr lang="en-US" altLang="zh-TW" dirty="0"/>
              <a:t>(object)</a:t>
            </a:r>
            <a:r>
              <a:rPr lang="zh-TW" altLang="en-US" dirty="0"/>
              <a:t>時也會用到 </a:t>
            </a:r>
            <a:r>
              <a:rPr lang="en-US" altLang="zh-TW" dirty="0"/>
              <a:t>{}</a:t>
            </a:r>
            <a:r>
              <a:rPr lang="zh-TW" altLang="en-US" dirty="0"/>
              <a:t>，但若前面出現</a:t>
            </a:r>
            <a:r>
              <a:rPr lang="en-US" altLang="zh-TW" dirty="0"/>
              <a:t>default</a:t>
            </a:r>
            <a:r>
              <a:rPr lang="zh-TW" altLang="en-US" dirty="0"/>
              <a:t>表示他用的還是預設ㄛ，所以 </a:t>
            </a:r>
            <a:r>
              <a:rPr lang="en-US" altLang="zh-TW" dirty="0"/>
              <a:t>import</a:t>
            </a:r>
            <a:r>
              <a:rPr lang="zh-TW" altLang="en-US" dirty="0"/>
              <a:t> 時不需要 </a:t>
            </a:r>
            <a:r>
              <a:rPr lang="en-US" altLang="zh-TW" dirty="0"/>
              <a:t>{}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詳見</a:t>
            </a:r>
            <a:r>
              <a:rPr lang="en-US" altLang="zh-TW" dirty="0"/>
              <a:t>p.</a:t>
            </a:r>
            <a:r>
              <a:rPr lang="zh-TW" altLang="en-US" dirty="0"/>
              <a:t> </a:t>
            </a:r>
            <a:r>
              <a:rPr lang="en-US" altLang="zh-TW" dirty="0"/>
              <a:t>48)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7635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可同時使用預設</a:t>
            </a:r>
            <a:r>
              <a:rPr lang="en-US" altLang="zh-TW" dirty="0"/>
              <a:t>/</a:t>
            </a:r>
            <a:r>
              <a:rPr lang="zh-TW" altLang="en-US" dirty="0"/>
              <a:t>非預設變數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11A9BE-C4B2-2A84-F825-5F75D915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35" y="1119266"/>
            <a:ext cx="3823684" cy="54936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A800A7-EC1E-AB41-4642-EFA0383E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88" y="1353538"/>
            <a:ext cx="6291454" cy="108985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E97FDB-3BE6-AACF-ABF6-F0E65A41C7DC}"/>
              </a:ext>
            </a:extLst>
          </p:cNvPr>
          <p:cNvSpPr txBox="1"/>
          <p:nvPr/>
        </p:nvSpPr>
        <p:spPr>
          <a:xfrm>
            <a:off x="7397647" y="2545468"/>
            <a:ext cx="165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一些使用例子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9D2BEE-6264-1ECF-1C62-963C23F3C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233" y="3549147"/>
            <a:ext cx="6217533" cy="16674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BF745A-20A3-1928-DCDF-87052F0309BD}"/>
              </a:ext>
            </a:extLst>
          </p:cNvPr>
          <p:cNvSpPr txBox="1"/>
          <p:nvPr/>
        </p:nvSpPr>
        <p:spPr>
          <a:xfrm>
            <a:off x="7752414" y="5481592"/>
            <a:ext cx="22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也可以傳 </a:t>
            </a:r>
            <a:r>
              <a:rPr lang="en-US" altLang="zh-TW" dirty="0"/>
              <a:t>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9697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語法整合 </a:t>
            </a:r>
            <a:r>
              <a:rPr lang="en-US" altLang="zh-TW" dirty="0"/>
              <a:t>-</a:t>
            </a:r>
            <a:r>
              <a:rPr lang="zh-TW" altLang="en-US" dirty="0"/>
              <a:t> 範例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9D7C3B2-04A0-0995-2447-334E2C2C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27" y="974060"/>
            <a:ext cx="5074865" cy="57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11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實際範例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5316A1-E1AC-9F31-18D6-B3608944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1"/>
          <a:stretch/>
        </p:blipFill>
        <p:spPr>
          <a:xfrm>
            <a:off x="409525" y="1422757"/>
            <a:ext cx="4980952" cy="40124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7858F2-A90A-4731-F44D-FA45C66C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83" y="3868488"/>
            <a:ext cx="5390476" cy="149523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FFE2FD-1B12-ABFE-D076-2DF39FBD4308}"/>
              </a:ext>
            </a:extLst>
          </p:cNvPr>
          <p:cNvSpPr txBox="1"/>
          <p:nvPr/>
        </p:nvSpPr>
        <p:spPr>
          <a:xfrm>
            <a:off x="4008970" y="48013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包成一個工具箱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59D19F-D064-647D-6C2F-7B7F1BDA15CA}"/>
              </a:ext>
            </a:extLst>
          </p:cNvPr>
          <p:cNvSpPr txBox="1"/>
          <p:nvPr/>
        </p:nvSpPr>
        <p:spPr>
          <a:xfrm>
            <a:off x="3108723" y="54218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以單個工具傳送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2FEB09-F8AA-10C8-81B1-F4D09EF3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83" y="1443116"/>
            <a:ext cx="5162362" cy="16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1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Proxy </a:t>
            </a:r>
            <a:r>
              <a:rPr lang="zh-TW" altLang="en-US" sz="5400" dirty="0"/>
              <a:t>代理物件基礎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 dirty="0"/>
              <a:t>現代前端框架經常使用的核心技巧</a:t>
            </a:r>
            <a:endParaRPr lang="en-US" altLang="zh-TW" sz="16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2D6A7-EC4B-8A3F-A6EE-8599A5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7391"/>
            <a:ext cx="10353762" cy="970450"/>
          </a:xfrm>
        </p:spPr>
        <p:txBody>
          <a:bodyPr/>
          <a:lstStyle/>
          <a:p>
            <a:r>
              <a:rPr lang="zh-TW" altLang="en-US" dirty="0"/>
              <a:t>多層次結構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924AA-7974-3CEB-AA3B-8661D015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每個層次要獨立看待。</a:t>
            </a:r>
            <a:endParaRPr lang="en-US" altLang="zh-TW" dirty="0"/>
          </a:p>
          <a:p>
            <a:r>
              <a:rPr lang="en-US" altLang="zh-TW" dirty="0"/>
              <a:t>display:</a:t>
            </a:r>
            <a:r>
              <a:rPr lang="zh-TW" altLang="en-US" dirty="0"/>
              <a:t> </a:t>
            </a:r>
            <a:r>
              <a:rPr lang="en-US" altLang="zh-TW" dirty="0"/>
              <a:t>flex</a:t>
            </a:r>
            <a:r>
              <a:rPr lang="zh-TW" altLang="en-US" dirty="0"/>
              <a:t>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在父元素寫，設定子元素要水平排列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flex:</a:t>
            </a:r>
            <a:r>
              <a:rPr lang="zh-TW" altLang="en-US" dirty="0">
                <a:sym typeface="Wingdings" panose="05000000000000000000" pitchFamily="2" charset="2"/>
              </a:rPr>
              <a:t> 設定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在子元素寫，設定自己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子元素本人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zh-TW" altLang="en-US" dirty="0">
                <a:sym typeface="Wingdings" panose="05000000000000000000" pitchFamily="2" charset="2"/>
              </a:rPr>
              <a:t>要怎麼排</a:t>
            </a:r>
            <a:endParaRPr lang="en-US" altLang="zh-TW" dirty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4E4C18-64C4-C16A-DAFF-7529A00EB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33" y="3304431"/>
            <a:ext cx="5914286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0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簡介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3E6659-7669-DEA6-4D1E-68B936F8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706" y="1746806"/>
            <a:ext cx="6451954" cy="373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48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6BCBF0-4E77-4D8C-BCDA-D20CB146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21" y="1132114"/>
            <a:ext cx="5998628" cy="5352517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建立代理物件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使用代理物件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BC5D18-6195-464A-968C-03F932727DD5}"/>
              </a:ext>
            </a:extLst>
          </p:cNvPr>
          <p:cNvSpPr txBox="1"/>
          <p:nvPr/>
        </p:nvSpPr>
        <p:spPr>
          <a:xfrm>
            <a:off x="7193902" y="1380931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最基礎代理物件處理函式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get()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2A03C2-ACDB-40CA-BA05-9B62AD4B1E06}"/>
              </a:ext>
            </a:extLst>
          </p:cNvPr>
          <p:cNvSpPr/>
          <p:nvPr/>
        </p:nvSpPr>
        <p:spPr>
          <a:xfrm>
            <a:off x="1645920" y="3498673"/>
            <a:ext cx="388153" cy="315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909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入門範例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1E0B1F-11CD-4663-9298-BF16270D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2" y="1562333"/>
            <a:ext cx="11190476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87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入門範例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993491-43CF-7558-9643-56D09561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8" y="1638524"/>
            <a:ext cx="11209524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入門範例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D021DA-4B2F-B351-98D1-14FDDD32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42" y="1066800"/>
            <a:ext cx="9884468" cy="55760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EB3631-8718-357C-58A3-5FC57644F60C}"/>
              </a:ext>
            </a:extLst>
          </p:cNvPr>
          <p:cNvSpPr txBox="1"/>
          <p:nvPr/>
        </p:nvSpPr>
        <p:spPr>
          <a:xfrm>
            <a:off x="8569234" y="2856411"/>
            <a:ext cx="24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想要取得的屬性名稱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9B3037-AC2C-482B-9FD1-BF122CED5A7C}"/>
              </a:ext>
            </a:extLst>
          </p:cNvPr>
          <p:cNvSpPr/>
          <p:nvPr/>
        </p:nvSpPr>
        <p:spPr>
          <a:xfrm>
            <a:off x="8133807" y="3248297"/>
            <a:ext cx="775063" cy="29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65059F-70F9-46DA-E673-C5BA10913180}"/>
              </a:ext>
            </a:extLst>
          </p:cNvPr>
          <p:cNvSpPr/>
          <p:nvPr/>
        </p:nvSpPr>
        <p:spPr>
          <a:xfrm>
            <a:off x="7467602" y="5791200"/>
            <a:ext cx="1101632" cy="29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7F2BF2-2B8F-50E8-4B93-5BA0C1136221}"/>
              </a:ext>
            </a:extLst>
          </p:cNvPr>
          <p:cNvSpPr txBox="1"/>
          <p:nvPr/>
        </p:nvSpPr>
        <p:spPr>
          <a:xfrm>
            <a:off x="9368971" y="6013947"/>
            <a:ext cx="186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有可能只想要名字的情況</a:t>
            </a: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C588722D-55EA-79D1-3117-6C729F0055A5}"/>
              </a:ext>
            </a:extLst>
          </p:cNvPr>
          <p:cNvSpPr/>
          <p:nvPr/>
        </p:nvSpPr>
        <p:spPr>
          <a:xfrm>
            <a:off x="9740295" y="4537166"/>
            <a:ext cx="269966" cy="278674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65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實際範例 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AA8D0E-AD4F-438F-EC25-6820CF67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3" y="1330487"/>
            <a:ext cx="4600000" cy="18761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7014BE-B40F-BAD1-2511-650E0FBB569B}"/>
              </a:ext>
            </a:extLst>
          </p:cNvPr>
          <p:cNvSpPr txBox="1"/>
          <p:nvPr/>
        </p:nvSpPr>
        <p:spPr>
          <a:xfrm>
            <a:off x="188172" y="3247603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原始需求</a:t>
            </a:r>
            <a:r>
              <a:rPr lang="en-US" altLang="zh-TW" dirty="0"/>
              <a:t>:</a:t>
            </a:r>
            <a:r>
              <a:rPr lang="zh-TW" altLang="en-US" dirty="0"/>
              <a:t> 計算總價</a:t>
            </a:r>
            <a:endParaRPr lang="en-US" altLang="zh-TW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C0F88BB-8DDB-A7EB-F54B-8E8357821E6F}"/>
              </a:ext>
            </a:extLst>
          </p:cNvPr>
          <p:cNvSpPr/>
          <p:nvPr/>
        </p:nvSpPr>
        <p:spPr>
          <a:xfrm rot="2527266">
            <a:off x="4993341" y="3202521"/>
            <a:ext cx="478971" cy="4267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D8C600-30BA-59DA-6477-AB59B040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832" y="3429000"/>
            <a:ext cx="6475696" cy="288906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1655D48-2414-C8E9-021E-99D276414C15}"/>
              </a:ext>
            </a:extLst>
          </p:cNvPr>
          <p:cNvSpPr txBox="1"/>
          <p:nvPr/>
        </p:nvSpPr>
        <p:spPr>
          <a:xfrm>
            <a:off x="8887680" y="4791795"/>
            <a:ext cx="202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輸出上面的 </a:t>
            </a:r>
            <a:r>
              <a:rPr lang="en-US" altLang="zh-TW" dirty="0">
                <a:solidFill>
                  <a:srgbClr val="FF0000"/>
                </a:solidFill>
              </a:rPr>
              <a:t>data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797C30-59E9-2318-6405-0863562A31FF}"/>
              </a:ext>
            </a:extLst>
          </p:cNvPr>
          <p:cNvSpPr txBox="1"/>
          <p:nvPr/>
        </p:nvSpPr>
        <p:spPr>
          <a:xfrm>
            <a:off x="9446542" y="5072321"/>
            <a:ext cx="11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輸出 </a:t>
            </a:r>
            <a:r>
              <a:rPr lang="en-US" altLang="zh-TW" dirty="0" err="1">
                <a:solidFill>
                  <a:srgbClr val="FF0000"/>
                </a:solidFill>
              </a:rPr>
              <a:t>abc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9B8472-D1E9-2719-9A5E-B1DE273950F9}"/>
              </a:ext>
            </a:extLst>
          </p:cNvPr>
          <p:cNvSpPr txBox="1"/>
          <p:nvPr/>
        </p:nvSpPr>
        <p:spPr>
          <a:xfrm>
            <a:off x="6959174" y="2912338"/>
            <a:ext cx="424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看一下內容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C0098C8-3A74-96B4-FD03-72FFB73659EA}"/>
              </a:ext>
            </a:extLst>
          </p:cNvPr>
          <p:cNvSpPr txBox="1"/>
          <p:nvPr/>
        </p:nvSpPr>
        <p:spPr>
          <a:xfrm>
            <a:off x="7546300" y="6109935"/>
            <a:ext cx="380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不管傳過去的 </a:t>
            </a:r>
            <a:r>
              <a:rPr lang="en-US" altLang="zh-TW" dirty="0">
                <a:solidFill>
                  <a:srgbClr val="FF0000"/>
                </a:solidFill>
              </a:rPr>
              <a:t>property</a:t>
            </a:r>
            <a:r>
              <a:rPr lang="zh-TW" altLang="en-US" dirty="0">
                <a:solidFill>
                  <a:srgbClr val="FF0000"/>
                </a:solidFill>
              </a:rPr>
              <a:t> 是啥，反正會先呼叫上面的 </a:t>
            </a:r>
            <a:r>
              <a:rPr lang="en-US" altLang="zh-TW" dirty="0">
                <a:solidFill>
                  <a:srgbClr val="FF0000"/>
                </a:solidFill>
              </a:rPr>
              <a:t>get()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97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實際範例 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7014BE-B40F-BAD1-2511-650E0FBB569B}"/>
              </a:ext>
            </a:extLst>
          </p:cNvPr>
          <p:cNvSpPr txBox="1"/>
          <p:nvPr/>
        </p:nvSpPr>
        <p:spPr>
          <a:xfrm>
            <a:off x="2727340" y="5084847"/>
            <a:ext cx="619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可以獲得總價了，但有時候我還是會想要取得單價 </a:t>
            </a:r>
            <a:r>
              <a:rPr lang="en-US" altLang="zh-TW" dirty="0"/>
              <a:t>price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6C6E40-5F66-243B-393B-8E758E56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52" y="1066800"/>
            <a:ext cx="10019048" cy="38761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51F6100-0430-0CBF-D07C-D663E03F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23" y="5913440"/>
            <a:ext cx="3339407" cy="4822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511D70-BDC9-BFF1-EB11-BF22C2D86813}"/>
              </a:ext>
            </a:extLst>
          </p:cNvPr>
          <p:cNvSpPr txBox="1"/>
          <p:nvPr/>
        </p:nvSpPr>
        <p:spPr>
          <a:xfrm>
            <a:off x="5439747" y="59699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但發現都會輸出 </a:t>
            </a:r>
            <a:r>
              <a:rPr lang="en-US" altLang="zh-TW" dirty="0"/>
              <a:t>500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236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實際範例 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7014BE-B40F-BAD1-2511-650E0FBB569B}"/>
              </a:ext>
            </a:extLst>
          </p:cNvPr>
          <p:cNvSpPr txBox="1"/>
          <p:nvPr/>
        </p:nvSpPr>
        <p:spPr>
          <a:xfrm>
            <a:off x="2727340" y="6115319"/>
            <a:ext cx="619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若獲得其他屬性，就回傳原本對應的屬性回去</a:t>
            </a:r>
            <a:r>
              <a:rPr lang="en-US" altLang="zh-TW" dirty="0"/>
              <a:t>!</a:t>
            </a:r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我只是代理，不是要替代掉原本的人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D83562-E546-426A-A8F1-36F56FBE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07" y="1066800"/>
            <a:ext cx="9655252" cy="48405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62FE9A7-719D-7CD0-C82B-1D6990D68DE5}"/>
              </a:ext>
            </a:extLst>
          </p:cNvPr>
          <p:cNvSpPr txBox="1"/>
          <p:nvPr/>
        </p:nvSpPr>
        <p:spPr>
          <a:xfrm>
            <a:off x="5264954" y="5606534"/>
            <a:ext cx="133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取得 </a:t>
            </a:r>
            <a:r>
              <a:rPr lang="en-US" altLang="zh-TW" dirty="0">
                <a:solidFill>
                  <a:srgbClr val="FF0000"/>
                </a:solidFill>
              </a:rPr>
              <a:t>100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54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dirty="0"/>
              <a:t>JavaScript</a:t>
            </a:r>
            <a:r>
              <a:rPr lang="zh-TW" altLang="en-US" sz="5400" dirty="0"/>
              <a:t> 物件的拷貝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 dirty="0"/>
              <a:t>淺拷貝 </a:t>
            </a:r>
            <a:r>
              <a:rPr lang="en-US" altLang="zh-TW" sz="1600" dirty="0"/>
              <a:t>/ </a:t>
            </a:r>
            <a:r>
              <a:rPr lang="zh-TW" altLang="en-US" sz="1600" dirty="0"/>
              <a:t>深拷貝</a:t>
            </a:r>
            <a:endParaRPr lang="en-US" altLang="zh-TW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600" dirty="0"/>
              <a:t>淺拷貝</a:t>
            </a:r>
            <a:r>
              <a:rPr lang="en-US" altLang="zh-TW" sz="1600" dirty="0"/>
              <a:t>:</a:t>
            </a:r>
            <a:r>
              <a:rPr lang="zh-TW" altLang="en-US" sz="1600" dirty="0"/>
              <a:t> 只能複製到一層 </a:t>
            </a:r>
            <a:r>
              <a:rPr lang="en-US" altLang="zh-TW" sz="1600" dirty="0"/>
              <a:t>(</a:t>
            </a:r>
            <a:r>
              <a:rPr lang="zh-TW" altLang="en-US" sz="1600" dirty="0"/>
              <a:t>內建拷貝方法多屬此種</a:t>
            </a:r>
            <a:r>
              <a:rPr lang="en-US" altLang="zh-TW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let</a:t>
            </a:r>
            <a:r>
              <a:rPr lang="zh-TW" altLang="en-US" sz="1400" dirty="0"/>
              <a:t> </a:t>
            </a:r>
            <a:r>
              <a:rPr lang="en-US" altLang="zh-TW" sz="1400" dirty="0"/>
              <a:t>b</a:t>
            </a:r>
            <a:r>
              <a:rPr lang="zh-TW" altLang="en-US" sz="1400" dirty="0"/>
              <a:t> </a:t>
            </a:r>
            <a:r>
              <a:rPr lang="en-US" altLang="zh-TW" sz="1400" dirty="0"/>
              <a:t>=</a:t>
            </a:r>
            <a:r>
              <a:rPr lang="zh-TW" altLang="en-US" sz="1400" dirty="0"/>
              <a:t> </a:t>
            </a:r>
            <a:r>
              <a:rPr lang="en-US" altLang="zh-TW" sz="1400" dirty="0"/>
              <a:t>{…a} </a:t>
            </a:r>
            <a:r>
              <a:rPr lang="zh-TW" altLang="en-US" sz="1400" dirty="0"/>
              <a:t>或是下面方式</a:t>
            </a:r>
            <a:endParaRPr lang="en-US" altLang="zh-TW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Let</a:t>
            </a:r>
            <a:r>
              <a:rPr lang="zh-TW" altLang="en-US" sz="1400" dirty="0"/>
              <a:t> </a:t>
            </a:r>
            <a:r>
              <a:rPr lang="en-US" altLang="zh-TW" sz="1400" dirty="0"/>
              <a:t>b</a:t>
            </a:r>
            <a:r>
              <a:rPr lang="zh-TW" altLang="en-US" sz="1400" dirty="0"/>
              <a:t> </a:t>
            </a:r>
            <a:r>
              <a:rPr lang="en-US" altLang="zh-TW" sz="1400" dirty="0"/>
              <a:t>=</a:t>
            </a:r>
            <a:r>
              <a:rPr lang="zh-TW" altLang="en-US" sz="1400" dirty="0"/>
              <a:t> </a:t>
            </a:r>
            <a:r>
              <a:rPr lang="en-US" altLang="zh-TW" sz="1400" dirty="0" err="1"/>
              <a:t>Object.assign</a:t>
            </a:r>
            <a:r>
              <a:rPr lang="en-US" altLang="zh-TW" sz="1400" dirty="0"/>
              <a:t>({}, a)</a:t>
            </a:r>
            <a:r>
              <a:rPr lang="zh-TW" altLang="en-US" sz="1400" dirty="0"/>
              <a:t> </a:t>
            </a:r>
            <a:r>
              <a:rPr lang="en-US" altLang="zh-TW" sz="1400" dirty="0"/>
              <a:t>//</a:t>
            </a:r>
            <a:r>
              <a:rPr lang="zh-TW" altLang="en-US" sz="1400" dirty="0"/>
              <a:t>陣列就用</a:t>
            </a:r>
            <a:r>
              <a:rPr lang="en-US" altLang="zh-TW" sz="1400" dirty="0" err="1"/>
              <a:t>Object.assign</a:t>
            </a:r>
            <a:r>
              <a:rPr lang="en-US" altLang="zh-TW" sz="1400" dirty="0"/>
              <a:t>([], a)</a:t>
            </a:r>
            <a:r>
              <a:rPr lang="zh-TW" altLang="en-US" sz="1400" dirty="0"/>
              <a:t> </a:t>
            </a:r>
            <a:endParaRPr lang="en-US" altLang="zh-TW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600" dirty="0"/>
              <a:t>深拷貝</a:t>
            </a:r>
            <a:r>
              <a:rPr lang="en-US" altLang="zh-TW" sz="1600" dirty="0"/>
              <a:t>:</a:t>
            </a:r>
            <a:r>
              <a:rPr lang="zh-TW" altLang="en-US" sz="1600" dirty="0"/>
              <a:t> 可以複製整層</a:t>
            </a:r>
            <a:endParaRPr lang="en-US" altLang="zh-TW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let</a:t>
            </a:r>
            <a:r>
              <a:rPr lang="zh-TW" altLang="en-US" sz="1400" dirty="0"/>
              <a:t> </a:t>
            </a:r>
            <a:r>
              <a:rPr lang="en-US" altLang="zh-TW" sz="1400" dirty="0"/>
              <a:t>str</a:t>
            </a:r>
            <a:r>
              <a:rPr lang="zh-TW" altLang="en-US" sz="1400" dirty="0"/>
              <a:t> </a:t>
            </a:r>
            <a:r>
              <a:rPr lang="en-US" altLang="zh-TW" sz="1400" dirty="0"/>
              <a:t>=</a:t>
            </a:r>
            <a:r>
              <a:rPr lang="zh-TW" altLang="en-US" sz="1400" dirty="0"/>
              <a:t> </a:t>
            </a:r>
            <a:r>
              <a:rPr lang="en-US" altLang="zh-TW" sz="1400" dirty="0" err="1"/>
              <a:t>JSON.stringify</a:t>
            </a:r>
            <a:r>
              <a:rPr lang="en-US" altLang="zh-TW" sz="1400" dirty="0"/>
              <a:t>(a)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let</a:t>
            </a:r>
            <a:r>
              <a:rPr lang="zh-TW" altLang="en-US" sz="1400" dirty="0"/>
              <a:t> </a:t>
            </a:r>
            <a:r>
              <a:rPr lang="en-US" altLang="zh-TW" sz="1400" dirty="0"/>
              <a:t>b</a:t>
            </a:r>
            <a:r>
              <a:rPr lang="zh-TW" altLang="en-US" sz="1400" dirty="0"/>
              <a:t> </a:t>
            </a:r>
            <a:r>
              <a:rPr lang="en-US" altLang="zh-TW" sz="1400" dirty="0"/>
              <a:t>=</a:t>
            </a:r>
            <a:r>
              <a:rPr lang="zh-TW" altLang="en-US" sz="1400" dirty="0"/>
              <a:t> </a:t>
            </a:r>
            <a:r>
              <a:rPr lang="en-US" altLang="zh-TW" sz="1400" dirty="0" err="1"/>
              <a:t>JSON.parse</a:t>
            </a:r>
            <a:r>
              <a:rPr lang="en-US" altLang="zh-TW" sz="1400" dirty="0"/>
              <a:t>(str)</a:t>
            </a:r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24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拷貝搶先看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B8AC2C-7EAF-AE18-373A-B397C2E5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56" y="895738"/>
            <a:ext cx="6783613" cy="57196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614B3-0EC5-7806-133D-9E88D758CE97}"/>
              </a:ext>
            </a:extLst>
          </p:cNvPr>
          <p:cNvSpPr txBox="1"/>
          <p:nvPr/>
        </p:nvSpPr>
        <p:spPr>
          <a:xfrm>
            <a:off x="7529804" y="1386529"/>
            <a:ext cx="4247240" cy="170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python</a:t>
            </a:r>
            <a:r>
              <a:rPr lang="zh-TW" altLang="en-US" dirty="0"/>
              <a:t> 中也有一樣情形，物件的 </a:t>
            </a:r>
            <a:r>
              <a:rPr lang="en-US" altLang="zh-TW" dirty="0"/>
              <a:t>assign</a:t>
            </a:r>
            <a:r>
              <a:rPr lang="zh-TW" altLang="en-US" dirty="0"/>
              <a:t> 就像指標一樣，會將箭頭指到同一個記憶體，若另一個指標操作，會影響到原本的東西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74D1A-1299-4AFC-FA5D-B51B96BF746D}"/>
              </a:ext>
            </a:extLst>
          </p:cNvPr>
          <p:cNvSpPr txBox="1"/>
          <p:nvPr/>
        </p:nvSpPr>
        <p:spPr>
          <a:xfrm>
            <a:off x="7442718" y="4883021"/>
            <a:ext cx="4247240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用其餘運算子，並重新賦值給 </a:t>
            </a:r>
            <a:r>
              <a:rPr lang="en-US" altLang="zh-TW" dirty="0"/>
              <a:t>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525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45294"/>
            <a:ext cx="10353762" cy="970450"/>
          </a:xfrm>
        </p:spPr>
        <p:txBody>
          <a:bodyPr/>
          <a:lstStyle/>
          <a:p>
            <a:r>
              <a:rPr lang="zh-TW" altLang="en-US" dirty="0"/>
              <a:t>對齊方式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CA516B-80EE-86EC-CF59-231A40C84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26" y="1115744"/>
            <a:ext cx="3969569" cy="333359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6EAF38-5A82-39EA-8A44-73C0924F7127}"/>
              </a:ext>
            </a:extLst>
          </p:cNvPr>
          <p:cNvSpPr txBox="1"/>
          <p:nvPr/>
        </p:nvSpPr>
        <p:spPr>
          <a:xfrm>
            <a:off x="339826" y="4705862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水平對齊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justify-content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B82323-E524-A257-BD0D-C93D3604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24" y="1492876"/>
            <a:ext cx="3676152" cy="39499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00BC9EA-AE38-F6F1-1699-194D4F37DA0B}"/>
              </a:ext>
            </a:extLst>
          </p:cNvPr>
          <p:cNvSpPr txBox="1"/>
          <p:nvPr/>
        </p:nvSpPr>
        <p:spPr>
          <a:xfrm>
            <a:off x="4490293" y="5767452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垂直對齊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align-items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6EA9311-FDDC-4DE6-8004-24BD40DA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264" y="2782543"/>
            <a:ext cx="4196685" cy="180070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B9DC0A8-5672-5776-19FD-173947ADE2CC}"/>
              </a:ext>
            </a:extLst>
          </p:cNvPr>
          <p:cNvSpPr txBox="1"/>
          <p:nvPr/>
        </p:nvSpPr>
        <p:spPr>
          <a:xfrm>
            <a:off x="8325203" y="486719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完美置中</a:t>
            </a:r>
          </a:p>
        </p:txBody>
      </p:sp>
    </p:spTree>
    <p:extLst>
      <p:ext uri="{BB962C8B-B14F-4D97-AF65-F5344CB8AC3E}">
        <p14:creationId xmlns:p14="http://schemas.microsoft.com/office/powerpoint/2010/main" val="38305873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B71FFD7-2EA0-B44D-F3B9-EB171547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6" y="805565"/>
            <a:ext cx="11219047" cy="40761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E0B9AC3-BCC8-1670-616E-243008B4258B}"/>
              </a:ext>
            </a:extLst>
          </p:cNvPr>
          <p:cNvSpPr txBox="1"/>
          <p:nvPr/>
        </p:nvSpPr>
        <p:spPr>
          <a:xfrm>
            <a:off x="4674637" y="5019869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data</a:t>
            </a:r>
            <a:r>
              <a:rPr lang="zh-TW" altLang="en-US" dirty="0"/>
              <a:t> 就是兩層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3330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373BA1D-B748-E5E7-1075-183A29E20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1" y="1529000"/>
            <a:ext cx="11142857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8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D3B0D0E-21BD-1AF6-F010-BC93EE96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3" y="1371857"/>
            <a:ext cx="11533333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19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CEC4998-7C56-8E2A-F3BA-9E9EE590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9" y="1524238"/>
            <a:ext cx="11304762" cy="38095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EC8E92-356D-8171-B1B0-773B4B738F43}"/>
              </a:ext>
            </a:extLst>
          </p:cNvPr>
          <p:cNvSpPr/>
          <p:nvPr/>
        </p:nvSpPr>
        <p:spPr>
          <a:xfrm>
            <a:off x="6444965" y="1904689"/>
            <a:ext cx="382555" cy="503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2"/>
                </a:solidFill>
              </a:rPr>
              <a:t>深</a:t>
            </a:r>
          </a:p>
        </p:txBody>
      </p:sp>
    </p:spTree>
    <p:extLst>
      <p:ext uri="{BB962C8B-B14F-4D97-AF65-F5344CB8AC3E}">
        <p14:creationId xmlns:p14="http://schemas.microsoft.com/office/powerpoint/2010/main" val="3815796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BE27906-E617-5790-45CF-F1FA0683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5" y="1313205"/>
            <a:ext cx="10745250" cy="4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16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7939CF9-62A6-AA74-F607-962496B0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zh-TW" altLang="en-US" dirty="0"/>
              <a:t>留言區討論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CB652B-B6A0-1CBE-AD97-E7E6F2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6" y="2143285"/>
            <a:ext cx="11666667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73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374" y="1233378"/>
            <a:ext cx="789981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dirty="0"/>
              <a:t>補充</a:t>
            </a:r>
            <a:endParaRPr lang="en-US" altLang="zh-TW" sz="54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defer</a:t>
            </a:r>
            <a:r>
              <a:rPr lang="zh-TW" altLang="en-US" dirty="0"/>
              <a:t>、</a:t>
            </a:r>
            <a:r>
              <a:rPr lang="en-US" altLang="zh-TW" dirty="0"/>
              <a:t>type...</a:t>
            </a:r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56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8D025-BBA5-DF7A-B1AE-41CEF31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defer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4C749-5EA2-34C8-0E2F-7A85C8EF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defer </a:t>
            </a:r>
            <a:r>
              <a:rPr lang="zh-TW" altLang="en-US" sz="2400" dirty="0"/>
              <a:t>用來確保導入的 </a:t>
            </a:r>
            <a:r>
              <a:rPr lang="en-US" altLang="zh-TW" sz="2400" dirty="0" err="1"/>
              <a:t>javascript</a:t>
            </a:r>
            <a:r>
              <a:rPr lang="zh-TW" altLang="en-US" sz="2400" dirty="0"/>
              <a:t> 腳本只在 </a:t>
            </a:r>
            <a:r>
              <a:rPr lang="en-US" altLang="zh-TW" sz="2400" dirty="0"/>
              <a:t>HTML</a:t>
            </a:r>
            <a:r>
              <a:rPr lang="zh-TW" altLang="en-US" sz="2400" dirty="0"/>
              <a:t> 文檔的其餘部分被讀取和解析後才執行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白話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html</a:t>
            </a:r>
            <a:r>
              <a:rPr lang="zh-TW" altLang="en-US" sz="2000" dirty="0"/>
              <a:t> 用完了再開始看導入的 </a:t>
            </a:r>
            <a:r>
              <a:rPr lang="en-US" altLang="zh-TW" sz="2000" dirty="0" err="1"/>
              <a:t>javascript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另一種 </a:t>
            </a:r>
            <a:r>
              <a:rPr lang="en-US" altLang="zh-TW" sz="2200" dirty="0"/>
              <a:t>defer</a:t>
            </a:r>
            <a:r>
              <a:rPr lang="zh-TW" altLang="en-US" sz="2200" dirty="0"/>
              <a:t> 的替代方案是把 </a:t>
            </a:r>
            <a:r>
              <a:rPr lang="en-US" altLang="zh-TW" sz="2200" dirty="0"/>
              <a:t>&lt;script&gt;</a:t>
            </a:r>
            <a:r>
              <a:rPr lang="zh-TW" altLang="en-US" sz="2200" dirty="0"/>
              <a:t> 移到 </a:t>
            </a:r>
            <a:r>
              <a:rPr lang="en-US" altLang="zh-TW" sz="2200" dirty="0"/>
              <a:t>&lt;body&gt;</a:t>
            </a:r>
            <a:endParaRPr lang="zh-TW" altLang="en-US" sz="2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A3BCF5-7889-F449-B897-B0C39DB4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41" y="5655528"/>
            <a:ext cx="9817249" cy="5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0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8D025-BBA5-DF7A-B1AE-41CEF31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type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4C749-5EA2-34C8-0E2F-7A85C8EF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200" dirty="0"/>
              <a:t>確保這個 </a:t>
            </a:r>
            <a:r>
              <a:rPr lang="en-US" altLang="zh-TW" sz="2200" dirty="0" err="1"/>
              <a:t>javascript</a:t>
            </a:r>
            <a:r>
              <a:rPr lang="zh-TW" altLang="en-US" sz="2200" dirty="0"/>
              <a:t> 文件被視為 </a:t>
            </a:r>
            <a:r>
              <a:rPr lang="en-US" altLang="zh-TW" sz="2200" dirty="0" err="1"/>
              <a:t>javascript</a:t>
            </a:r>
            <a:r>
              <a:rPr lang="zh-TW" altLang="en-US" sz="2200" dirty="0"/>
              <a:t> 模塊</a:t>
            </a:r>
            <a:endParaRPr lang="en-US" altLang="zh-TW" sz="2200" dirty="0"/>
          </a:p>
          <a:p>
            <a:pPr>
              <a:lnSpc>
                <a:spcPct val="150000"/>
              </a:lnSpc>
            </a:pPr>
            <a:r>
              <a:rPr lang="zh-TW" altLang="en-US" sz="2200" dirty="0"/>
              <a:t>當 </a:t>
            </a:r>
            <a:r>
              <a:rPr lang="en-US" altLang="zh-TW" sz="2200" dirty="0"/>
              <a:t>type=“module”</a:t>
            </a:r>
            <a:r>
              <a:rPr lang="zh-TW" altLang="en-US" sz="2200" dirty="0"/>
              <a:t> 後才能做 </a:t>
            </a:r>
            <a:r>
              <a:rPr lang="en-US" altLang="zh-TW" sz="2200" dirty="0"/>
              <a:t>import export</a:t>
            </a:r>
          </a:p>
          <a:p>
            <a:pPr>
              <a:lnSpc>
                <a:spcPct val="150000"/>
              </a:lnSpc>
            </a:pPr>
            <a:r>
              <a:rPr lang="zh-TW" altLang="en-US" sz="2200" dirty="0"/>
              <a:t>這些東西在搭建 </a:t>
            </a:r>
            <a:r>
              <a:rPr lang="en-US" altLang="zh-TW" sz="2200" dirty="0"/>
              <a:t>React</a:t>
            </a:r>
            <a:r>
              <a:rPr lang="zh-TW" altLang="en-US" sz="2200" dirty="0"/>
              <a:t>  時應該會幫忙做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4FBA86-17B1-057A-0CCB-C8C3D38D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0" y="5407954"/>
            <a:ext cx="11917180" cy="5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32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8D025-BBA5-DF7A-B1AE-41CEF31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Javascript</a:t>
            </a:r>
            <a:r>
              <a:rPr lang="zh-TW" altLang="en-US" dirty="0"/>
              <a:t> 的 </a:t>
            </a:r>
            <a:r>
              <a:rPr lang="en-US" altLang="zh-TW" dirty="0"/>
              <a:t>class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4C749-5EA2-34C8-0E2F-7A85C8EF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zh-TW" altLang="en-US" sz="2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C23504-044A-BC8D-7625-D96297A8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53" y="1732449"/>
            <a:ext cx="6106862" cy="48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760C3B9-8DA3-D205-3730-06CE135AA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200" dirty="0"/>
              <a:t>Responsive</a:t>
            </a:r>
            <a:r>
              <a:rPr lang="zh-TW" altLang="en-US" sz="3200" dirty="0"/>
              <a:t> </a:t>
            </a:r>
            <a:r>
              <a:rPr lang="en-US" altLang="zh-TW" sz="3200" dirty="0"/>
              <a:t>Web Design</a:t>
            </a:r>
            <a:br>
              <a:rPr lang="en-US" altLang="zh-TW" sz="5400" dirty="0"/>
            </a:br>
            <a:r>
              <a:rPr lang="en-US" altLang="zh-TW" sz="5400" dirty="0"/>
              <a:t>RWD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18221B-A005-FB7D-DB6E-12FE3013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9441" y="3598339"/>
            <a:ext cx="5441286" cy="2553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dirty="0"/>
              <a:t>在不同大小螢幕都可以正常顯示</a:t>
            </a:r>
            <a:endParaRPr lang="en-US" altLang="zh-TW" sz="2400" dirty="0"/>
          </a:p>
        </p:txBody>
      </p:sp>
      <p:pic>
        <p:nvPicPr>
          <p:cNvPr id="19" name="Graphic 18" descr="Wind Chime">
            <a:extLst>
              <a:ext uri="{FF2B5EF4-FFF2-40B4-BE49-F238E27FC236}">
                <a16:creationId xmlns:a16="http://schemas.microsoft.com/office/drawing/2014/main" id="{DEA245C3-23BE-6419-7EEE-E9E99D0CB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268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8D025-BBA5-DF7A-B1AE-41CEF31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Javascript</a:t>
            </a:r>
            <a:r>
              <a:rPr lang="zh-TW" altLang="en-US" dirty="0"/>
              <a:t> 的 </a:t>
            </a:r>
            <a:r>
              <a:rPr lang="en-US" altLang="zh-TW" dirty="0"/>
              <a:t>array</a:t>
            </a:r>
            <a:r>
              <a:rPr lang="zh-TW" altLang="en-US" dirty="0"/>
              <a:t> 常用功能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4C749-5EA2-34C8-0E2F-7A85C8EF0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zh-TW" altLang="en-US" sz="2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A3CC23-9259-26A7-BE1B-6793BA89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37" y="1732449"/>
            <a:ext cx="7754567" cy="43888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819304B-7E83-2384-97D7-A340BD3A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371" y="5163977"/>
            <a:ext cx="8216629" cy="62722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22D301E-83F2-8A0B-805C-FF11B6DAB242}"/>
              </a:ext>
            </a:extLst>
          </p:cNvPr>
          <p:cNvCxnSpPr/>
          <p:nvPr/>
        </p:nvCxnSpPr>
        <p:spPr>
          <a:xfrm>
            <a:off x="4901784" y="4744387"/>
            <a:ext cx="584616" cy="337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62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8D025-BBA5-DF7A-B1AE-41CEF31C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Javascript</a:t>
            </a:r>
            <a:r>
              <a:rPr lang="zh-TW" altLang="en-US" dirty="0"/>
              <a:t> 的 </a:t>
            </a:r>
            <a:r>
              <a:rPr lang="en-US" altLang="zh-TW" dirty="0"/>
              <a:t>map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D2C659-BFBA-51C5-EA14-1312D3B0D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3" y="1580050"/>
            <a:ext cx="8382094" cy="5993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C3862B-F33B-93B2-F8B1-187567426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83" y="2110396"/>
            <a:ext cx="9376718" cy="6166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8CDDF48-8776-8BCB-0755-9F2A13F4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787" y="1491683"/>
            <a:ext cx="2675213" cy="185410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9DB693-1591-68AD-E9E4-E970BCF37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83" y="3913611"/>
            <a:ext cx="9728169" cy="61668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A0CA4F-F506-6203-2992-7349F7FACC9E}"/>
              </a:ext>
            </a:extLst>
          </p:cNvPr>
          <p:cNvSpPr txBox="1"/>
          <p:nvPr/>
        </p:nvSpPr>
        <p:spPr>
          <a:xfrm>
            <a:off x="149902" y="3429000"/>
            <a:ext cx="6505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也可以返回一個物件，記得</a:t>
            </a:r>
            <a:r>
              <a:rPr lang="en-US" altLang="zh-TW" sz="2400" dirty="0"/>
              <a:t>{}</a:t>
            </a:r>
            <a:r>
              <a:rPr lang="zh-TW" altLang="en-US" sz="2400" dirty="0"/>
              <a:t>外面要多一層</a:t>
            </a:r>
            <a:r>
              <a:rPr lang="en-US" altLang="zh-TW" sz="2400" dirty="0"/>
              <a:t>()</a:t>
            </a:r>
            <a:endParaRPr lang="zh-TW" altLang="en-US" sz="2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767B3B4-E975-7C0F-1BBC-DD46EB9D7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175" y="4460451"/>
            <a:ext cx="2561825" cy="236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CC587-3E43-31A3-872A-806E351E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dirty="0"/>
              <a:t>Media</a:t>
            </a:r>
            <a:r>
              <a:rPr lang="zh-TW" altLang="en-US" dirty="0"/>
              <a:t> </a:t>
            </a:r>
            <a:r>
              <a:rPr lang="en-US" altLang="zh-TW" dirty="0"/>
              <a:t>Query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4CCEE-AB12-4078-191D-BDBFE9CDF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根據螢幕寬度，調整 </a:t>
            </a:r>
            <a:r>
              <a:rPr lang="en-US" altLang="zh-TW" dirty="0"/>
              <a:t>CSS</a:t>
            </a:r>
            <a:r>
              <a:rPr lang="zh-TW" altLang="en-US" dirty="0"/>
              <a:t> 設定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ADEB291-B155-2271-041C-B6F75E721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9" r="-1" b="36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E844CD-BB9B-E6D3-2868-1EF6B395975A}"/>
              </a:ext>
            </a:extLst>
          </p:cNvPr>
          <p:cNvSpPr txBox="1"/>
          <p:nvPr/>
        </p:nvSpPr>
        <p:spPr>
          <a:xfrm>
            <a:off x="8332806" y="414728"/>
            <a:ext cx="211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滿足螢幕條件，就會套用下面設定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5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5756</TotalTime>
  <Words>1789</Words>
  <Application>Microsoft Office PowerPoint</Application>
  <PresentationFormat>寬螢幕</PresentationFormat>
  <Paragraphs>244</Paragraphs>
  <Slides>81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8" baseType="lpstr">
      <vt:lpstr>Aptos</vt:lpstr>
      <vt:lpstr>Arial</vt:lpstr>
      <vt:lpstr>Calisto MT</vt:lpstr>
      <vt:lpstr>Roboto</vt:lpstr>
      <vt:lpstr>Wingdings</vt:lpstr>
      <vt:lpstr>Wingdings 2</vt:lpstr>
      <vt:lpstr>石板</vt:lpstr>
      <vt:lpstr>JavaScript 重要基礎</vt:lpstr>
      <vt:lpstr>目錄</vt:lpstr>
      <vt:lpstr>基礎提醒</vt:lpstr>
      <vt:lpstr>FlexBox</vt:lpstr>
      <vt:lpstr>PowerPoint 簡報</vt:lpstr>
      <vt:lpstr>多層次結構</vt:lpstr>
      <vt:lpstr>對齊方式</vt:lpstr>
      <vt:lpstr>Responsive Web Design RWD</vt:lpstr>
      <vt:lpstr>Media Query</vt:lpstr>
      <vt:lpstr>多個排/少量並排/單一排列</vt:lpstr>
      <vt:lpstr>控制內容是否換行</vt:lpstr>
      <vt:lpstr>寫好兩份，視情況切換</vt:lpstr>
      <vt:lpstr>JavaScript  基本語法</vt:lpstr>
      <vt:lpstr>基礎 (基本上跟c++很像)</vt:lpstr>
      <vt:lpstr>函式</vt:lpstr>
      <vt:lpstr>物件 Object – 用來封裝其他資料!</vt:lpstr>
      <vt:lpstr>用 JSON 建立物件的簡單寫法</vt:lpstr>
      <vt:lpstr>陣列</vt:lpstr>
      <vt:lpstr>HTML DOM</vt:lpstr>
      <vt:lpstr>PowerPoint 簡報</vt:lpstr>
      <vt:lpstr>PowerPoint 簡報</vt:lpstr>
      <vt:lpstr>瀏覽器內建的 window 物件(1/2)</vt:lpstr>
      <vt:lpstr>瀏覽器內建的 window 物件(2/2)</vt:lpstr>
      <vt:lpstr>取得標籤物件</vt:lpstr>
      <vt:lpstr>使用者點擊</vt:lpstr>
      <vt:lpstr>事件種類</vt:lpstr>
      <vt:lpstr>註冊事件處理函式</vt:lpstr>
      <vt:lpstr>事件處理-多個事件搭配使用範例</vt:lpstr>
      <vt:lpstr>AJAX 網路連線</vt:lpstr>
      <vt:lpstr>網址組成</vt:lpstr>
      <vt:lpstr>前後端互動基礎</vt:lpstr>
      <vt:lpstr>PowerPoint 簡報</vt:lpstr>
      <vt:lpstr>fetch 函式 (javascript內建的連線用函式)</vt:lpstr>
      <vt:lpstr>PowerPoint 簡報</vt:lpstr>
      <vt:lpstr>Arrow Function</vt:lpstr>
      <vt:lpstr>PowerPoint 簡報</vt:lpstr>
      <vt:lpstr>PowerPoint 簡報</vt:lpstr>
      <vt:lpstr> 解構賦值  Destructuring Assignment</vt:lpstr>
      <vt:lpstr>陣列的解構賦值</vt:lpstr>
      <vt:lpstr>物件的解構賦值</vt:lpstr>
      <vt:lpstr>在函式的應用</vt:lpstr>
      <vt:lpstr>其餘運算符號 Rest Operator</vt:lpstr>
      <vt:lpstr>在陣列/物件解構賦值中應用</vt:lpstr>
      <vt:lpstr>用在函式參數中</vt:lpstr>
      <vt:lpstr>實例</vt:lpstr>
      <vt:lpstr>模組基礎 Module</vt:lpstr>
      <vt:lpstr>簡介</vt:lpstr>
      <vt:lpstr>使用JavaScript原生模組系統</vt:lpstr>
      <vt:lpstr>建立輸出輸入的關聯性</vt:lpstr>
      <vt:lpstr>模組的獨立性</vt:lpstr>
      <vt:lpstr>實際例子(1/2)</vt:lpstr>
      <vt:lpstr>實際例子(2/2)</vt:lpstr>
      <vt:lpstr>模組輸出/輸入</vt:lpstr>
      <vt:lpstr>預設</vt:lpstr>
      <vt:lpstr>非預設</vt:lpstr>
      <vt:lpstr>可同時使用預設/非預設變數</vt:lpstr>
      <vt:lpstr>語法整合 - 範例</vt:lpstr>
      <vt:lpstr>實際範例</vt:lpstr>
      <vt:lpstr>Proxy 代理物件基礎</vt:lpstr>
      <vt:lpstr>簡介</vt:lpstr>
      <vt:lpstr>建立代理物件  使用代理物件</vt:lpstr>
      <vt:lpstr>入門範例 (1/3)</vt:lpstr>
      <vt:lpstr>入門範例 (2/3)</vt:lpstr>
      <vt:lpstr>入門範例 (3/3)</vt:lpstr>
      <vt:lpstr>實際範例 (1/3)</vt:lpstr>
      <vt:lpstr>實際範例 (2/3)</vt:lpstr>
      <vt:lpstr>實際範例 (3/3)</vt:lpstr>
      <vt:lpstr>JavaScript 物件的拷貝</vt:lpstr>
      <vt:lpstr>拷貝搶先看</vt:lpstr>
      <vt:lpstr>PowerPoint 簡報</vt:lpstr>
      <vt:lpstr>PowerPoint 簡報</vt:lpstr>
      <vt:lpstr>PowerPoint 簡報</vt:lpstr>
      <vt:lpstr>PowerPoint 簡報</vt:lpstr>
      <vt:lpstr>PowerPoint 簡報</vt:lpstr>
      <vt:lpstr>留言區討論</vt:lpstr>
      <vt:lpstr>補充</vt:lpstr>
      <vt:lpstr>defer</vt:lpstr>
      <vt:lpstr>type</vt:lpstr>
      <vt:lpstr>Javascript 的 class</vt:lpstr>
      <vt:lpstr>Javascript 的 array 常用功能</vt:lpstr>
      <vt:lpstr>Javascript 的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網頁切版基礎</dc:title>
  <dc:creator>邱子珆</dc:creator>
  <cp:lastModifiedBy>邱子珆</cp:lastModifiedBy>
  <cp:revision>41</cp:revision>
  <dcterms:created xsi:type="dcterms:W3CDTF">2024-05-04T08:37:27Z</dcterms:created>
  <dcterms:modified xsi:type="dcterms:W3CDTF">2024-05-27T03:45:23Z</dcterms:modified>
</cp:coreProperties>
</file>